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8.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 id="2147484340" r:id="rId12"/>
  </p:sldMasterIdLst>
  <p:notesMasterIdLst>
    <p:notesMasterId r:id="rId45"/>
  </p:notesMasterIdLst>
  <p:handoutMasterIdLst>
    <p:handoutMasterId r:id="rId46"/>
  </p:handoutMasterIdLst>
  <p:sldIdLst>
    <p:sldId id="327" r:id="rId13"/>
    <p:sldId id="331" r:id="rId14"/>
    <p:sldId id="367" r:id="rId15"/>
    <p:sldId id="371" r:id="rId16"/>
    <p:sldId id="332" r:id="rId17"/>
    <p:sldId id="294" r:id="rId18"/>
    <p:sldId id="295" r:id="rId19"/>
    <p:sldId id="326" r:id="rId20"/>
    <p:sldId id="333" r:id="rId21"/>
    <p:sldId id="336" r:id="rId22"/>
    <p:sldId id="268" r:id="rId23"/>
    <p:sldId id="355" r:id="rId24"/>
    <p:sldId id="272" r:id="rId25"/>
    <p:sldId id="273" r:id="rId26"/>
    <p:sldId id="274" r:id="rId27"/>
    <p:sldId id="275" r:id="rId28"/>
    <p:sldId id="276" r:id="rId29"/>
    <p:sldId id="277" r:id="rId30"/>
    <p:sldId id="337" r:id="rId31"/>
    <p:sldId id="338" r:id="rId32"/>
    <p:sldId id="281" r:id="rId33"/>
    <p:sldId id="282" r:id="rId34"/>
    <p:sldId id="339" r:id="rId35"/>
    <p:sldId id="269" r:id="rId36"/>
    <p:sldId id="270" r:id="rId37"/>
    <p:sldId id="374" r:id="rId38"/>
    <p:sldId id="353" r:id="rId39"/>
    <p:sldId id="285" r:id="rId40"/>
    <p:sldId id="372" r:id="rId41"/>
    <p:sldId id="368" r:id="rId42"/>
    <p:sldId id="373" r:id="rId43"/>
    <p:sldId id="341" r:id="rId44"/>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26" autoAdjust="0"/>
    <p:restoredTop sz="94434" autoAdjust="0"/>
  </p:normalViewPr>
  <p:slideViewPr>
    <p:cSldViewPr snapToGrid="0">
      <p:cViewPr varScale="1">
        <p:scale>
          <a:sx n="88" d="100"/>
          <a:sy n="88" d="100"/>
        </p:scale>
        <p:origin x="180" y="78"/>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6/25/2015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6/25/2015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6/25/2015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260683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5EC0F7A-3826-4E48-998D-07569DFAF2A7}" type="datetime1">
              <a:rPr lang="en-US" smtClean="0"/>
              <a:t>6/25/2015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88947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6/25/2015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42711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7DF3A7-13F3-4AD5-9D1E-F65DF89F966F}" type="datetime1">
              <a:rPr lang="en-US" smtClean="0"/>
              <a:t>6/25/2015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4999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6/25/2015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previously covered,</a:t>
            </a:r>
            <a:r>
              <a:rPr lang="en-US" baseline="0" dirty="0" smtClean="0"/>
              <a:t> Office 2013 will continue to support the pre-Office 2013 extensibility models including Macros, COM Add-Ins, Ribbon customizations and those customizations built using the Visual Studio Tools for Office (VSTO).</a:t>
            </a:r>
          </a:p>
          <a:p>
            <a:endParaRPr lang="en-US" baseline="0" dirty="0" smtClean="0"/>
          </a:p>
          <a:p>
            <a:r>
              <a:rPr lang="en-US" baseline="0" dirty="0" smtClean="0"/>
              <a:t>The new model in Office 2013 of building apps includes three different types of apps for Office:</a:t>
            </a:r>
          </a:p>
          <a:p>
            <a:pPr marL="171450" indent="-171450">
              <a:buFont typeface="Arial" pitchFamily="34" charset="0"/>
              <a:buChar char="•"/>
            </a:pPr>
            <a:r>
              <a:rPr lang="en-US" b="1" baseline="0" dirty="0" smtClean="0"/>
              <a:t>Task Pane:</a:t>
            </a:r>
            <a:r>
              <a:rPr lang="en-US" baseline="0" dirty="0" smtClean="0"/>
              <a:t> A Task Pane app, available in the Word, Excel &amp; Project Office 2013 desktop clients and the Excel Office 2013 Web client, involves creating a task pane that runs in the left or right margin of the application. This type of extensibility option is a great solution when creating reference or lookup solutions within an application.</a:t>
            </a:r>
          </a:p>
          <a:p>
            <a:pPr marL="171450" indent="-171450">
              <a:buFont typeface="Arial" pitchFamily="34" charset="0"/>
              <a:buChar char="•"/>
            </a:pPr>
            <a:r>
              <a:rPr lang="en-US" b="1" baseline="0" dirty="0" smtClean="0"/>
              <a:t>Content: </a:t>
            </a:r>
            <a:r>
              <a:rPr lang="en-US" baseline="0" dirty="0" smtClean="0"/>
              <a:t>A Content app, available in the Excel Office 2013 desktop &amp; web clients, involves adding content to a document. For instance, an Excel workbook could contain a list of stores with their addresses for a sales report. A content app within the workbook could show a map from Bing with pushpins for each of the sales locations.</a:t>
            </a:r>
          </a:p>
          <a:p>
            <a:pPr marL="171450" indent="-171450">
              <a:buFont typeface="Arial" pitchFamily="34" charset="0"/>
              <a:buChar char="•"/>
            </a:pPr>
            <a:r>
              <a:rPr lang="en-US" b="1" baseline="0" dirty="0" smtClean="0"/>
              <a:t>Mail: </a:t>
            </a:r>
            <a:r>
              <a:rPr lang="en-US" baseline="0" dirty="0" smtClean="0"/>
              <a:t>A Mail app, available in the Outlook Office 2013 desktop &amp; web clients involves adding additional content based on the context of an item in Outlook. For instance </a:t>
            </a:r>
            <a:r>
              <a:rPr lang="en-US" baseline="0" smtClean="0"/>
              <a:t>an app </a:t>
            </a:r>
            <a:r>
              <a:rPr lang="en-US" baseline="0" dirty="0" smtClean="0"/>
              <a:t>could show a map from Bing Maps if it detects a physical address within an email.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C94C99C-5CB3-4D3B-AB8A-8B894B704ECB}" type="datetime1">
              <a:rPr lang="en-US" smtClean="0"/>
              <a:t>6/25/2015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6600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introduces a new extensibility option for developers to create</a:t>
            </a:r>
            <a:r>
              <a:rPr lang="en-US" baseline="0" dirty="0" smtClean="0"/>
              <a:t> custom business solutions. Developers can build an app for Office, new to Office 2013, to enhance the experience when users are working within Office 2013 clients. Unlike previous extensibility models in Office, apps for Office are founded on Web technologies and therefore, depending on the type of app, can be used in both the Office 2013 desktop clients as well as the online clients.</a:t>
            </a:r>
          </a:p>
          <a:p>
            <a:endParaRPr lang="en-US" baseline="0" dirty="0" smtClean="0"/>
          </a:p>
          <a:p>
            <a:r>
              <a:rPr lang="en-US" baseline="0" dirty="0" smtClean="0"/>
              <a:t>There are three different high-level scenarios that this new model supports. Each builds on the previous scenario:</a:t>
            </a:r>
          </a:p>
          <a:p>
            <a:pPr marL="171450" indent="-171450">
              <a:buFont typeface="Arial" pitchFamily="34" charset="0"/>
              <a:buChar char="•"/>
            </a:pPr>
            <a:r>
              <a:rPr lang="en-US" b="1" baseline="0" dirty="0" smtClean="0"/>
              <a:t>App for Office: </a:t>
            </a:r>
            <a:r>
              <a:rPr lang="en-US" baseline="0" dirty="0" smtClean="0"/>
              <a:t>This is the smallest unit of customization. Developers can build one of three types of Apps (Task Pane, Content or Contextual). These can be embedded within an Office application or within an Office document.</a:t>
            </a:r>
          </a:p>
          <a:p>
            <a:pPr marL="171450" indent="-171450">
              <a:buFont typeface="Arial" pitchFamily="34" charset="0"/>
              <a:buChar char="•"/>
            </a:pPr>
            <a:r>
              <a:rPr lang="en-US" b="1" baseline="0" dirty="0" smtClean="0"/>
              <a:t>Document Template: </a:t>
            </a:r>
            <a:r>
              <a:rPr lang="en-US" baseline="0" dirty="0" smtClean="0"/>
              <a:t>A document template could consist of multiple apps installed in the template document, or require an app to be installed in the hosting application.</a:t>
            </a:r>
          </a:p>
          <a:p>
            <a:pPr marL="171450" indent="-171450">
              <a:buFont typeface="Arial" pitchFamily="34" charset="0"/>
              <a:buChar char="•"/>
            </a:pPr>
            <a:r>
              <a:rPr lang="en-US" b="1" baseline="0" dirty="0" smtClean="0"/>
              <a:t>App for SharePoint: </a:t>
            </a:r>
            <a:r>
              <a:rPr lang="en-US" baseline="0" dirty="0" smtClean="0"/>
              <a:t>SharePoint apps can contain one or more document templates which in turn contain apps for Office.</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slide contains numerous examples of each extensibility scenario.</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B4615B74-3D39-4531-9394-8D40B6BCAD24}" type="datetime1">
              <a:rPr lang="en-US" smtClean="0"/>
              <a:t>6/25/2015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806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45738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JTHAKE</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8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6/25/2015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6/25/2015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ROBLE</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79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b="1" u="sng" dirty="0"/>
              <a:t>ROBLE</a:t>
            </a:r>
          </a:p>
          <a:p>
            <a:pPr defTabSz="914400">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t>Our </a:t>
            </a:r>
            <a:r>
              <a:rPr lang="en-US" dirty="0"/>
              <a:t>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70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6/25/2015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6/25/2015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t>6/25/2015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163331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F9FCC0-C4F3-496D-83D0-5EF45FB1778B}" type="datetime1">
              <a:rPr lang="en-US" smtClean="0"/>
              <a:t>6/25/2015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53566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2722837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37135645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652641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764072"/>
      </p:ext>
    </p:extLst>
  </p:cSld>
  <p:clrMapOvr>
    <a:masterClrMapping/>
  </p:clrMapOvr>
  <p:transition>
    <p:fade/>
  </p:transition>
  <p:timing>
    <p:tnLst>
      <p:par>
        <p:cTn id="1" dur="indefinite" restart="never" nodeType="tmRoot"/>
      </p:par>
    </p:tnLst>
  </p:timing>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2422278"/>
      </p:ext>
    </p:extLst>
  </p:cSld>
  <p:clrMapOvr>
    <a:masterClrMapping/>
  </p:clrMapOvr>
  <p:transition>
    <p:fade/>
  </p:transition>
  <p:timing>
    <p:tnLst>
      <p:par>
        <p:cTn id="1" dur="indefinite" restart="never" nodeType="tmRoot"/>
      </p:par>
    </p:tnLst>
  </p:timing>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7365601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42439169"/>
      </p:ext>
    </p:extLst>
  </p:cSld>
  <p:clrMapOvr>
    <a:masterClrMapping/>
  </p:clrMapOvr>
  <p:transition>
    <p:fade/>
  </p:transition>
  <p:timing>
    <p:tnLst>
      <p:par>
        <p:cTn id="1" dur="indefinite" restart="never" nodeType="tmRoot"/>
      </p:par>
    </p:tnLst>
  </p:timing>
  <p:hf hdr="0"/>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3350340"/>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982767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69498594"/>
      </p:ext>
    </p:extLst>
  </p:cSld>
  <p:clrMapOvr>
    <a:masterClrMapping/>
  </p:clrMapOvr>
  <p:transition>
    <p:fade/>
  </p:transition>
  <p:timing>
    <p:tnLst>
      <p:par>
        <p:cTn id="1" dur="indefinite" restart="never" nodeType="tmRoot"/>
      </p:par>
    </p:tnLst>
  </p:timing>
  <p:hf hdr="0"/>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498034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764431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450014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13759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469842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541106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1428216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64022674"/>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9924366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0070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818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440318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776012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936268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299317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24900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84616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8742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3863989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81982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5.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image" Target="../media/image5.pn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image" Target="../media/image4.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image" Target="../media/image21.png"/><Relationship Id="rId5" Type="http://schemas.openxmlformats.org/officeDocument/2006/relationships/slideLayout" Target="../slideLayouts/slideLayout164.xml"/><Relationship Id="rId10" Type="http://schemas.openxmlformats.org/officeDocument/2006/relationships/theme" Target="../theme/theme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9"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347976"/>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64.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2.wdp"/><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8.xml"/><Relationship Id="rId1" Type="http://schemas.openxmlformats.org/officeDocument/2006/relationships/slideLayout" Target="../slideLayouts/slideLayout164.xml"/><Relationship Id="rId5" Type="http://schemas.openxmlformats.org/officeDocument/2006/relationships/image" Target="../media/image56.emf"/><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3.xml"/></Relationships>
</file>

<file path=ppt/slides/_rels/slide3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hyperlink" Target="https://www.yammer.com/itpronetwork" TargetMode="External"/><Relationship Id="rId7" Type="http://schemas.openxmlformats.org/officeDocument/2006/relationships/image" Target="../media/image58.emf"/><Relationship Id="rId2" Type="http://schemas.openxmlformats.org/officeDocument/2006/relationships/notesSlide" Target="../notesSlides/notesSlide20.xml"/><Relationship Id="rId1" Type="http://schemas.openxmlformats.org/officeDocument/2006/relationships/slideLayout" Target="../slideLayouts/slideLayout164.xml"/><Relationship Id="rId6" Type="http://schemas.openxmlformats.org/officeDocument/2006/relationships/hyperlink" Target="http://www.twitter.com/OfficeDev" TargetMode="External"/><Relationship Id="rId5" Type="http://schemas.openxmlformats.org/officeDocument/2006/relationships/image" Target="../media/image57.png"/><Relationship Id="rId4" Type="http://schemas.openxmlformats.org/officeDocument/2006/relationships/hyperlink" Target="http://officespdev.uservoice.com/" TargetMode="External"/><Relationship Id="rId9" Type="http://schemas.openxmlformats.org/officeDocument/2006/relationships/hyperlink" Target="http://dev.office.com/podcas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64.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smtClean="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8" y="313361"/>
            <a:ext cx="11375536" cy="762786"/>
          </a:xfrm>
        </p:spPr>
        <p:txBody>
          <a:bodyPr/>
          <a:lstStyle/>
          <a:p>
            <a:r>
              <a:rPr lang="en-US" dirty="0" smtClean="0"/>
              <a:t>Office 2013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t>
            </a:r>
            <a:r>
              <a:rPr lang="en-US" sz="3264" dirty="0" smtClean="0"/>
              <a:t>Office add-ins</a:t>
            </a:r>
            <a:endParaRPr lang="en-US" sz="3264" dirty="0"/>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a:t>
              </a: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add-ins</a:t>
              </a:r>
              <a:endParaRPr lang="en-US" dirty="0">
                <a:gradFill>
                  <a:gsLst>
                    <a:gs pos="1250">
                      <a:schemeClr val="bg1"/>
                    </a:gs>
                    <a:gs pos="100000">
                      <a:schemeClr val="bg1"/>
                    </a:gs>
                  </a:gsLst>
                  <a:lin ang="5400000" scaled="0"/>
                </a:gradFill>
              </a:endParaRP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add-ins</a:t>
              </a:r>
              <a:endParaRPr lang="en-US" dirty="0">
                <a:gradFill>
                  <a:gsLst>
                    <a:gs pos="1250">
                      <a:schemeClr val="bg1"/>
                    </a:gs>
                    <a:gs pos="100000">
                      <a:schemeClr val="bg1"/>
                    </a:gs>
                  </a:gsLst>
                  <a:lin ang="5400000" scaled="0"/>
                </a:gradFill>
              </a:endParaRP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smtClean="0"/>
              <a:t>Anatomy</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add-in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54694" y="294943"/>
            <a:ext cx="11601993" cy="777971"/>
          </a:xfrm>
        </p:spPr>
        <p:txBody>
          <a:bodyPr/>
          <a:lstStyle/>
          <a:p>
            <a:r>
              <a:rPr lang="en-US" dirty="0" smtClean="0"/>
              <a:t>Shapes for Office</a:t>
            </a:r>
            <a:endParaRPr lang="en-US" dirty="0"/>
          </a:p>
        </p:txBody>
      </p:sp>
      <p:grpSp>
        <p:nvGrpSpPr>
          <p:cNvPr id="2" name="Group 1"/>
          <p:cNvGrpSpPr/>
          <p:nvPr/>
        </p:nvGrpSpPr>
        <p:grpSpPr>
          <a:xfrm>
            <a:off x="327020" y="1198572"/>
            <a:ext cx="10708125" cy="5572082"/>
            <a:chOff x="327020" y="1168761"/>
            <a:chExt cx="10765415" cy="5601893"/>
          </a:xfrm>
        </p:grpSpPr>
        <p:sp>
          <p:nvSpPr>
            <p:cNvPr id="32" name="Rectangle 31"/>
            <p:cNvSpPr/>
            <p:nvPr/>
          </p:nvSpPr>
          <p:spPr>
            <a:xfrm>
              <a:off x="327020" y="1168761"/>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smtClean="0">
                  <a:gradFill>
                    <a:gsLst>
                      <a:gs pos="1250">
                        <a:srgbClr val="797A7D"/>
                      </a:gs>
                      <a:gs pos="100000">
                        <a:srgbClr val="797A7D"/>
                      </a:gs>
                    </a:gsLst>
                    <a:lin ang="5400000" scaled="0"/>
                  </a:gradFill>
                </a:rPr>
                <a:t>adjacent </a:t>
              </a:r>
              <a:r>
                <a:rPr lang="en-US" sz="2040" dirty="0">
                  <a:gradFill>
                    <a:gsLst>
                      <a:gs pos="1250">
                        <a:srgbClr val="797A7D"/>
                      </a:gs>
                      <a:gs pos="100000">
                        <a:srgbClr val="797A7D"/>
                      </a:gs>
                    </a:gsLst>
                    <a:lin ang="5400000" scaled="0"/>
                  </a:gradFill>
                </a:rPr>
                <a:t>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smtClean="0">
                  <a:gradFill>
                    <a:gsLst>
                      <a:gs pos="1250">
                        <a:srgbClr val="797A7D"/>
                      </a:gs>
                      <a:gs pos="100000">
                        <a:srgbClr val="797A7D"/>
                      </a:gs>
                    </a:gsLst>
                    <a:lin ang="5400000" scaled="0"/>
                  </a:gradFill>
                </a:rPr>
                <a:t>in </a:t>
              </a:r>
              <a:r>
                <a:rPr lang="en-US" sz="2040" dirty="0">
                  <a:gradFill>
                    <a:gsLst>
                      <a:gs pos="1250">
                        <a:srgbClr val="797A7D"/>
                      </a:gs>
                      <a:gs pos="100000">
                        <a:srgbClr val="797A7D"/>
                      </a:gs>
                    </a:gsLst>
                    <a:lin ang="5400000" scaled="0"/>
                  </a:gradFill>
                </a:rPr>
                <a:t>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4663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834" y="296772"/>
            <a:ext cx="7511353" cy="647781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21236" y="296772"/>
            <a:ext cx="7010055" cy="6473952"/>
          </a:xfrm>
          <a:prstGeom prst="rect">
            <a:avLst/>
          </a:prstGeom>
          <a:ln>
            <a:noFill/>
          </a:ln>
          <a:effectLst>
            <a:outerShdw blurRad="50800" dist="38100" dir="5400000" algn="tl" rotWithShape="0">
              <a:srgbClr val="333333">
                <a:alpha val="40000"/>
              </a:srgbClr>
            </a:outerShdw>
          </a:effectLst>
        </p:spPr>
      </p:pic>
      <p:pic>
        <p:nvPicPr>
          <p:cNvPr id="6" name="Picture 5"/>
          <p:cNvPicPr>
            <a:picLocks noChangeAspect="1"/>
          </p:cNvPicPr>
          <p:nvPr/>
        </p:nvPicPr>
        <p:blipFill>
          <a:blip r:embed="rId5"/>
          <a:stretch>
            <a:fillRect/>
          </a:stretch>
        </p:blipFill>
        <p:spPr>
          <a:xfrm>
            <a:off x="4819334" y="296772"/>
            <a:ext cx="7386151" cy="6473952"/>
          </a:xfrm>
          <a:prstGeom prst="rect">
            <a:avLst/>
          </a:prstGeom>
          <a:ln>
            <a:noFill/>
          </a:ln>
          <a:effectLst>
            <a:outerShdw blurRad="50800" dist="38100" dir="5400000" algn="tl" rotWithShape="0">
              <a:srgbClr val="333333">
                <a:alpha val="40000"/>
              </a:srgbClr>
            </a:outerShdw>
          </a:effectLst>
        </p:spPr>
      </p:pic>
    </p:spTree>
    <p:extLst>
      <p:ext uri="{BB962C8B-B14F-4D97-AF65-F5344CB8AC3E}">
        <p14:creationId xmlns:p14="http://schemas.microsoft.com/office/powerpoint/2010/main" val="41277289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64954" y="299857"/>
            <a:ext cx="11601993" cy="777971"/>
          </a:xfrm>
        </p:spPr>
        <p:txBody>
          <a:bodyPr/>
          <a:lstStyle/>
          <a:p>
            <a:r>
              <a:rPr lang="en-US" dirty="0" smtClean="0"/>
              <a:t>Shapes for </a:t>
            </a:r>
            <a:r>
              <a:rPr lang="en-US" dirty="0"/>
              <a:t>Office</a:t>
            </a:r>
          </a:p>
        </p:txBody>
      </p:sp>
      <p:grpSp>
        <p:nvGrpSpPr>
          <p:cNvPr id="2" name="Group 1"/>
          <p:cNvGrpSpPr/>
          <p:nvPr/>
        </p:nvGrpSpPr>
        <p:grpSpPr>
          <a:xfrm>
            <a:off x="327020" y="1211263"/>
            <a:ext cx="10683737" cy="5559391"/>
            <a:chOff x="327020" y="1168761"/>
            <a:chExt cx="10765415" cy="5601893"/>
          </a:xfrm>
        </p:grpSpPr>
        <p:sp>
          <p:nvSpPr>
            <p:cNvPr id="32" name="Rectangle 31"/>
            <p:cNvSpPr/>
            <p:nvPr/>
          </p:nvSpPr>
          <p:spPr>
            <a:xfrm>
              <a:off x="327020" y="1168761"/>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080450"/>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4992139"/>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14071"/>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smtClean="0">
                  <a:gradFill>
                    <a:gsLst>
                      <a:gs pos="1250">
                        <a:srgbClr val="797A7D"/>
                      </a:gs>
                      <a:gs pos="100000">
                        <a:srgbClr val="797A7D"/>
                      </a:gs>
                    </a:gsLst>
                    <a:lin ang="5400000" scaled="0"/>
                  </a:gradFill>
                </a:rPr>
                <a:t>adjacent </a:t>
              </a:r>
              <a:r>
                <a:rPr lang="en-US" sz="2040" dirty="0">
                  <a:gradFill>
                    <a:gsLst>
                      <a:gs pos="1250">
                        <a:srgbClr val="797A7D"/>
                      </a:gs>
                      <a:gs pos="100000">
                        <a:srgbClr val="797A7D"/>
                      </a:gs>
                    </a:gsLst>
                    <a:lin ang="5400000" scaled="0"/>
                  </a:gradFill>
                </a:rPr>
                <a:t>to the document</a:t>
              </a:r>
            </a:p>
          </p:txBody>
        </p:sp>
        <p:sp>
          <p:nvSpPr>
            <p:cNvPr id="36" name="Rectangle 35"/>
            <p:cNvSpPr/>
            <p:nvPr/>
          </p:nvSpPr>
          <p:spPr>
            <a:xfrm>
              <a:off x="4831692" y="331949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smtClean="0">
                  <a:gradFill>
                    <a:gsLst>
                      <a:gs pos="1250">
                        <a:srgbClr val="797A7D"/>
                      </a:gs>
                      <a:gs pos="100000">
                        <a:srgbClr val="797A7D"/>
                      </a:gs>
                    </a:gsLst>
                    <a:lin ang="5400000" scaled="0"/>
                  </a:gradFill>
                </a:rPr>
                <a:t>in </a:t>
              </a:r>
              <a:r>
                <a:rPr lang="en-US" sz="2040" dirty="0">
                  <a:gradFill>
                    <a:gsLst>
                      <a:gs pos="1250">
                        <a:srgbClr val="797A7D"/>
                      </a:gs>
                      <a:gs pos="100000">
                        <a:srgbClr val="797A7D"/>
                      </a:gs>
                    </a:gsLst>
                    <a:lin ang="5400000" scaled="0"/>
                  </a:gradFill>
                </a:rPr>
                <a:t>the body of the document</a:t>
              </a:r>
            </a:p>
          </p:txBody>
        </p:sp>
        <p:sp>
          <p:nvSpPr>
            <p:cNvPr id="37" name="Rectangle 36"/>
            <p:cNvSpPr/>
            <p:nvPr/>
          </p:nvSpPr>
          <p:spPr>
            <a:xfrm>
              <a:off x="4831692" y="5227329"/>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1562130"/>
              <a:ext cx="1262392" cy="991778"/>
              <a:chOff x="3315820" y="1859239"/>
              <a:chExt cx="1237752" cy="972420"/>
            </a:xfrm>
          </p:grpSpPr>
          <p:sp>
            <p:nvSpPr>
              <p:cNvPr id="39" name="Rectangle 38"/>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nvGrpSpPr>
            <p:cNvPr id="45" name="Group 44"/>
            <p:cNvGrpSpPr/>
            <p:nvPr/>
          </p:nvGrpSpPr>
          <p:grpSpPr>
            <a:xfrm>
              <a:off x="1791155" y="3473819"/>
              <a:ext cx="1262392" cy="991778"/>
              <a:chOff x="2706656" y="3571890"/>
              <a:chExt cx="1237752" cy="972420"/>
            </a:xfrm>
          </p:grpSpPr>
          <p:sp>
            <p:nvSpPr>
              <p:cNvPr id="47" name="Rectangle 46"/>
              <p:cNvSpPr/>
              <p:nvPr/>
            </p:nvSpPr>
            <p:spPr>
              <a:xfrm>
                <a:off x="2706656" y="3691695"/>
                <a:ext cx="1237752" cy="852615"/>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57" name="Rectangle 56"/>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61" name="Rectangle 60"/>
              <p:cNvSpPr/>
              <p:nvPr/>
            </p:nvSpPr>
            <p:spPr>
              <a:xfrm>
                <a:off x="2706656" y="3571890"/>
                <a:ext cx="1237752" cy="132043"/>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2"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66" name="Group 65"/>
            <p:cNvGrpSpPr/>
            <p:nvPr/>
          </p:nvGrpSpPr>
          <p:grpSpPr>
            <a:xfrm>
              <a:off x="1777433" y="5421169"/>
              <a:ext cx="1289836" cy="920456"/>
              <a:chOff x="1748615" y="4667651"/>
              <a:chExt cx="1432740" cy="902854"/>
            </a:xfrm>
          </p:grpSpPr>
          <p:grpSp>
            <p:nvGrpSpPr>
              <p:cNvPr id="67" name="Group 66"/>
              <p:cNvGrpSpPr/>
              <p:nvPr/>
            </p:nvGrpSpPr>
            <p:grpSpPr>
              <a:xfrm>
                <a:off x="1748615" y="4667651"/>
                <a:ext cx="1432740" cy="902854"/>
                <a:chOff x="1748615" y="4667651"/>
                <a:chExt cx="1432740" cy="902854"/>
              </a:xfrm>
            </p:grpSpPr>
            <p:sp>
              <p:nvSpPr>
                <p:cNvPr id="72" name="Rectangle 71"/>
                <p:cNvSpPr/>
                <p:nvPr/>
              </p:nvSpPr>
              <p:spPr>
                <a:xfrm>
                  <a:off x="1748615" y="4667651"/>
                  <a:ext cx="143274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3" name="Rectangle 72"/>
                <p:cNvSpPr/>
                <p:nvPr/>
              </p:nvSpPr>
              <p:spPr>
                <a:xfrm>
                  <a:off x="2211795" y="4667651"/>
                  <a:ext cx="969560" cy="902854"/>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4" name="Rectangle 73"/>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5" name="Straight Connector 74"/>
                <p:cNvCxnSpPr/>
                <p:nvPr/>
              </p:nvCxnSpPr>
              <p:spPr>
                <a:xfrm>
                  <a:off x="2357741" y="51088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6" name="Straight Connector 75"/>
                <p:cNvCxnSpPr/>
                <p:nvPr/>
              </p:nvCxnSpPr>
              <p:spPr>
                <a:xfrm>
                  <a:off x="2367266" y="52612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7" name="Straight Connector 76"/>
                <p:cNvCxnSpPr/>
                <p:nvPr/>
              </p:nvCxnSpPr>
              <p:spPr>
                <a:xfrm>
                  <a:off x="2367266" y="5413643"/>
                  <a:ext cx="690624"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cxnSp>
            <p:nvCxnSpPr>
              <p:cNvPr id="68" name="Straight Connector 67"/>
              <p:cNvCxnSpPr/>
              <p:nvPr/>
            </p:nvCxnSpPr>
            <p:spPr>
              <a:xfrm>
                <a:off x="1835151" y="4926104"/>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1835151" y="507733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a:off x="1842068" y="52612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1842068" y="5413643"/>
                <a:ext cx="252866" cy="0"/>
              </a:xfrm>
              <a:prstGeom prst="line">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34659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4582" y="318779"/>
            <a:ext cx="7871488" cy="6074505"/>
          </a:xfrm>
          <a:prstGeom prst="rect">
            <a:avLst/>
          </a:prstGeom>
          <a:ln>
            <a:noFill/>
          </a:ln>
          <a:effectLst>
            <a:outerShdw blurRad="50800" dist="38100" dir="5400000" algn="tl" rotWithShape="0">
              <a:srgbClr val="333333">
                <a:alpha val="40000"/>
              </a:srgbClr>
            </a:outerShdw>
          </a:effectLst>
        </p:spPr>
      </p:pic>
      <p:pic>
        <p:nvPicPr>
          <p:cNvPr id="3" name="Picture 2"/>
          <p:cNvPicPr>
            <a:picLocks noChangeAspect="1"/>
          </p:cNvPicPr>
          <p:nvPr/>
        </p:nvPicPr>
        <p:blipFill>
          <a:blip r:embed="rId4"/>
          <a:stretch>
            <a:fillRect/>
          </a:stretch>
        </p:blipFill>
        <p:spPr>
          <a:xfrm>
            <a:off x="3042052" y="321076"/>
            <a:ext cx="6440087" cy="6440087"/>
          </a:xfrm>
          <a:prstGeom prst="rect">
            <a:avLst/>
          </a:prstGeom>
          <a:ln>
            <a:noFill/>
          </a:ln>
          <a:effectLst>
            <a:outerShdw blurRad="50800" dist="38100" dir="5400000" algn="tl" rotWithShape="0">
              <a:srgbClr val="333333">
                <a:alpha val="40000"/>
              </a:srgbClr>
            </a:outerShdw>
          </a:effec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744" y="1259884"/>
            <a:ext cx="7345597" cy="5509196"/>
          </a:xfrm>
          <a:prstGeom prst="rect">
            <a:avLst/>
          </a:prstGeom>
          <a:ln>
            <a:noFill/>
          </a:ln>
          <a:effectLst>
            <a:outerShdw blurRad="50800" dist="38100" dir="5400000" algn="tl" rotWithShape="0">
              <a:srgbClr val="333333">
                <a:alpha val="40000"/>
              </a:srgbClr>
            </a:outerShdw>
          </a:effectLst>
          <a:extLst>
            <a:ext uri="{909E8E84-426E-40dd-AFC4-6F175D3DCCD1}">
              <a14:hiddenFill xmlns="" xmlns:a14="http://schemas.microsoft.com/office/drawing/2010/main">
                <a:solidFill>
                  <a:schemeClr val="accent1"/>
                </a:solidFill>
              </a14:hiddenFill>
            </a:ext>
          </a:extLst>
        </p:spPr>
      </p:pic>
    </p:spTree>
    <p:extLst>
      <p:ext uri="{BB962C8B-B14F-4D97-AF65-F5344CB8AC3E}">
        <p14:creationId xmlns:p14="http://schemas.microsoft.com/office/powerpoint/2010/main" val="27649724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5"/>
          <p:cNvSpPr>
            <a:spLocks noGrp="1"/>
          </p:cNvSpPr>
          <p:nvPr>
            <p:ph type="title"/>
          </p:nvPr>
        </p:nvSpPr>
        <p:spPr>
          <a:xfrm>
            <a:off x="282539" y="290548"/>
            <a:ext cx="11601993" cy="777971"/>
          </a:xfrm>
        </p:spPr>
        <p:txBody>
          <a:bodyPr/>
          <a:lstStyle/>
          <a:p>
            <a:r>
              <a:rPr lang="en-US" dirty="0"/>
              <a:t>Shapes for Office</a:t>
            </a:r>
          </a:p>
        </p:txBody>
      </p:sp>
      <p:grpSp>
        <p:nvGrpSpPr>
          <p:cNvPr id="2" name="Group 1"/>
          <p:cNvGrpSpPr/>
          <p:nvPr/>
        </p:nvGrpSpPr>
        <p:grpSpPr>
          <a:xfrm>
            <a:off x="327021" y="1211262"/>
            <a:ext cx="10691848" cy="5563611"/>
            <a:chOff x="327020" y="1190966"/>
            <a:chExt cx="10765415" cy="5601892"/>
          </a:xfrm>
        </p:grpSpPr>
        <p:sp>
          <p:nvSpPr>
            <p:cNvPr id="32" name="Rectangle 31"/>
            <p:cNvSpPr/>
            <p:nvPr/>
          </p:nvSpPr>
          <p:spPr>
            <a:xfrm>
              <a:off x="327020" y="1190966"/>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3" name="Rectangle 32"/>
            <p:cNvSpPr/>
            <p:nvPr/>
          </p:nvSpPr>
          <p:spPr>
            <a:xfrm>
              <a:off x="327020" y="3102654"/>
              <a:ext cx="4190666" cy="1778515"/>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vert="horz" lIns="93214" tIns="46609" rIns="93214" bIns="46609" rtlCol="0" anchor="t"/>
            <a:lstStyle/>
            <a:p>
              <a:pPr defTabSz="932468"/>
              <a:endParaRPr lang="en-US" sz="1326">
                <a:solidFill>
                  <a:srgbClr val="FFFFFF">
                    <a:alpha val="99000"/>
                  </a:srgbClr>
                </a:solidFill>
              </a:endParaRPr>
            </a:p>
          </p:txBody>
        </p:sp>
        <p:sp>
          <p:nvSpPr>
            <p:cNvPr id="34" name="Rectangle 33"/>
            <p:cNvSpPr/>
            <p:nvPr/>
          </p:nvSpPr>
          <p:spPr>
            <a:xfrm>
              <a:off x="327020" y="5014343"/>
              <a:ext cx="4190666" cy="1778515"/>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14" tIns="46609" rIns="93214" bIns="46609" rtlCol="0" anchor="t"/>
            <a:lstStyle/>
            <a:p>
              <a:pPr defTabSz="932468"/>
              <a:endParaRPr lang="en-US" sz="1326">
                <a:solidFill>
                  <a:srgbClr val="FFFFFF">
                    <a:alpha val="99000"/>
                  </a:srgbClr>
                </a:solidFill>
              </a:endParaRPr>
            </a:p>
          </p:txBody>
        </p:sp>
        <p:sp>
          <p:nvSpPr>
            <p:cNvPr id="35" name="Text Placeholder 2"/>
            <p:cNvSpPr txBox="1">
              <a:spLocks/>
            </p:cNvSpPr>
            <p:nvPr/>
          </p:nvSpPr>
          <p:spPr>
            <a:xfrm>
              <a:off x="4831693" y="1436276"/>
              <a:ext cx="5490440" cy="1530190"/>
            </a:xfrm>
            <a:prstGeom prst="rect">
              <a:avLst/>
            </a:prstGeom>
          </p:spPr>
          <p:txBody>
            <a:bodyPr lIns="93214" tIns="46609" rIns="93214" bIns="4660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4080" dirty="0">
                  <a:gradFill>
                    <a:gsLst>
                      <a:gs pos="1250">
                        <a:srgbClr val="DC3C00"/>
                      </a:gs>
                      <a:gs pos="100000">
                        <a:srgbClr val="DC3C00"/>
                      </a:gs>
                    </a:gsLst>
                    <a:lin ang="5400000" scaled="0"/>
                  </a:gradFill>
                  <a:latin typeface="Segoe UI Light"/>
                </a:rPr>
                <a:t>Task pane</a:t>
              </a:r>
            </a:p>
            <a:p>
              <a:pPr marL="0" lvl="1" indent="0">
                <a:lnSpc>
                  <a:spcPct val="100000"/>
                </a:lnSpc>
                <a:spcBef>
                  <a:spcPts val="0"/>
                </a:spcBef>
                <a:buNone/>
                <a:tabLst/>
              </a:pPr>
              <a:r>
                <a:rPr lang="en-US" sz="2040" dirty="0" smtClean="0">
                  <a:gradFill>
                    <a:gsLst>
                      <a:gs pos="1250">
                        <a:srgbClr val="797A7D"/>
                      </a:gs>
                      <a:gs pos="100000">
                        <a:srgbClr val="797A7D"/>
                      </a:gs>
                    </a:gsLst>
                    <a:lin ang="5400000" scaled="0"/>
                  </a:gradFill>
                </a:rPr>
                <a:t>adjacent </a:t>
              </a:r>
              <a:r>
                <a:rPr lang="en-US" sz="2040" dirty="0">
                  <a:gradFill>
                    <a:gsLst>
                      <a:gs pos="1250">
                        <a:srgbClr val="797A7D"/>
                      </a:gs>
                      <a:gs pos="100000">
                        <a:srgbClr val="797A7D"/>
                      </a:gs>
                    </a:gsLst>
                    <a:lin ang="5400000" scaled="0"/>
                  </a:gradFill>
                </a:rPr>
                <a:t>to the document</a:t>
              </a:r>
            </a:p>
          </p:txBody>
        </p:sp>
        <p:sp>
          <p:nvSpPr>
            <p:cNvPr id="36" name="Rectangle 35"/>
            <p:cNvSpPr/>
            <p:nvPr/>
          </p:nvSpPr>
          <p:spPr>
            <a:xfrm>
              <a:off x="4831692" y="3341698"/>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Content</a:t>
              </a:r>
            </a:p>
            <a:p>
              <a:pPr marL="0" lvl="1" defTabSz="932468"/>
              <a:r>
                <a:rPr lang="en-US" sz="2040" dirty="0" smtClean="0">
                  <a:gradFill>
                    <a:gsLst>
                      <a:gs pos="1250">
                        <a:srgbClr val="797A7D"/>
                      </a:gs>
                      <a:gs pos="100000">
                        <a:srgbClr val="797A7D"/>
                      </a:gs>
                    </a:gsLst>
                    <a:lin ang="5400000" scaled="0"/>
                  </a:gradFill>
                </a:rPr>
                <a:t>in </a:t>
              </a:r>
              <a:r>
                <a:rPr lang="en-US" sz="2040" dirty="0">
                  <a:gradFill>
                    <a:gsLst>
                      <a:gs pos="1250">
                        <a:srgbClr val="797A7D"/>
                      </a:gs>
                      <a:gs pos="100000">
                        <a:srgbClr val="797A7D"/>
                      </a:gs>
                    </a:gsLst>
                    <a:lin ang="5400000" scaled="0"/>
                  </a:gradFill>
                </a:rPr>
                <a:t>the body of the document</a:t>
              </a:r>
            </a:p>
          </p:txBody>
        </p:sp>
        <p:sp>
          <p:nvSpPr>
            <p:cNvPr id="37" name="Rectangle 36"/>
            <p:cNvSpPr/>
            <p:nvPr/>
          </p:nvSpPr>
          <p:spPr>
            <a:xfrm>
              <a:off x="4831692" y="5249534"/>
              <a:ext cx="6260743" cy="1054673"/>
            </a:xfrm>
            <a:prstGeom prst="rect">
              <a:avLst/>
            </a:prstGeom>
          </p:spPr>
          <p:txBody>
            <a:bodyPr lIns="93214" tIns="46609" rIns="93214" bIns="46609">
              <a:spAutoFit/>
            </a:bodyPr>
            <a:lstStyle/>
            <a:p>
              <a:pPr defTabSz="932468">
                <a:spcBef>
                  <a:spcPts val="2447"/>
                </a:spcBef>
              </a:pPr>
              <a:r>
                <a:rPr lang="en-US" sz="4080" dirty="0">
                  <a:gradFill>
                    <a:gsLst>
                      <a:gs pos="1250">
                        <a:srgbClr val="DC3C00"/>
                      </a:gs>
                      <a:gs pos="100000">
                        <a:srgbClr val="DC3C00"/>
                      </a:gs>
                    </a:gsLst>
                    <a:lin ang="5400000" scaled="0"/>
                  </a:gradFill>
                  <a:latin typeface="Segoe UI Light"/>
                </a:rPr>
                <a:t>Mail </a:t>
              </a:r>
              <a:br>
                <a:rPr lang="en-US" sz="4080" dirty="0">
                  <a:gradFill>
                    <a:gsLst>
                      <a:gs pos="1250">
                        <a:srgbClr val="DC3C00"/>
                      </a:gs>
                      <a:gs pos="100000">
                        <a:srgbClr val="DC3C00"/>
                      </a:gs>
                    </a:gsLst>
                    <a:lin ang="5400000" scaled="0"/>
                  </a:gradFill>
                  <a:latin typeface="Segoe UI Light"/>
                </a:rPr>
              </a:br>
              <a:r>
                <a:rPr lang="en-US" sz="2040" dirty="0">
                  <a:gradFill>
                    <a:gsLst>
                      <a:gs pos="1250">
                        <a:srgbClr val="797A7D"/>
                      </a:gs>
                      <a:gs pos="100000">
                        <a:srgbClr val="797A7D"/>
                      </a:gs>
                    </a:gsLst>
                    <a:lin ang="5400000" scaled="0"/>
                  </a:gradFill>
                </a:rPr>
                <a:t>Inline pane on an email or appointment item</a:t>
              </a:r>
            </a:p>
          </p:txBody>
        </p:sp>
        <p:grpSp>
          <p:nvGrpSpPr>
            <p:cNvPr id="38" name="Group 37"/>
            <p:cNvGrpSpPr/>
            <p:nvPr/>
          </p:nvGrpSpPr>
          <p:grpSpPr>
            <a:xfrm>
              <a:off x="1791155" y="3496023"/>
              <a:ext cx="1262392" cy="991778"/>
              <a:chOff x="2706656" y="3571890"/>
              <a:chExt cx="1237752" cy="972420"/>
            </a:xfrm>
          </p:grpSpPr>
          <p:sp>
            <p:nvSpPr>
              <p:cNvPr id="39" name="Rectangle 38"/>
              <p:cNvSpPr/>
              <p:nvPr/>
            </p:nvSpPr>
            <p:spPr>
              <a:xfrm>
                <a:off x="2706656" y="3691695"/>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1" name="Rectangle 40"/>
              <p:cNvSpPr/>
              <p:nvPr/>
            </p:nvSpPr>
            <p:spPr>
              <a:xfrm>
                <a:off x="3135517" y="4124020"/>
                <a:ext cx="380030" cy="21937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44" name="Rectangle 43"/>
              <p:cNvSpPr/>
              <p:nvPr/>
            </p:nvSpPr>
            <p:spPr>
              <a:xfrm>
                <a:off x="2706656" y="3571890"/>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45" name="Freeform 11"/>
              <p:cNvSpPr>
                <a:spLocks noEditPoints="1"/>
              </p:cNvSpPr>
              <p:nvPr/>
            </p:nvSpPr>
            <p:spPr bwMode="auto">
              <a:xfrm>
                <a:off x="3046734" y="3764014"/>
                <a:ext cx="557597" cy="707977"/>
              </a:xfrm>
              <a:custGeom>
                <a:avLst/>
                <a:gdLst>
                  <a:gd name="T0" fmla="*/ 213 w 3085"/>
                  <a:gd name="T1" fmla="*/ 222 h 3917"/>
                  <a:gd name="T2" fmla="*/ 213 w 3085"/>
                  <a:gd name="T3" fmla="*/ 3704 h 3917"/>
                  <a:gd name="T4" fmla="*/ 2883 w 3085"/>
                  <a:gd name="T5" fmla="*/ 3704 h 3917"/>
                  <a:gd name="T6" fmla="*/ 2883 w 3085"/>
                  <a:gd name="T7" fmla="*/ 838 h 3917"/>
                  <a:gd name="T8" fmla="*/ 2277 w 3085"/>
                  <a:gd name="T9" fmla="*/ 838 h 3917"/>
                  <a:gd name="T10" fmla="*/ 2298 w 3085"/>
                  <a:gd name="T11" fmla="*/ 222 h 3917"/>
                  <a:gd name="T12" fmla="*/ 213 w 3085"/>
                  <a:gd name="T13" fmla="*/ 222 h 3917"/>
                  <a:gd name="T14" fmla="*/ 2298 w 3085"/>
                  <a:gd name="T15" fmla="*/ 0 h 3917"/>
                  <a:gd name="T16" fmla="*/ 3085 w 3085"/>
                  <a:gd name="T17" fmla="*/ 955 h 3917"/>
                  <a:gd name="T18" fmla="*/ 3085 w 3085"/>
                  <a:gd name="T19" fmla="*/ 3917 h 3917"/>
                  <a:gd name="T20" fmla="*/ 0 w 3085"/>
                  <a:gd name="T21" fmla="*/ 3917 h 3917"/>
                  <a:gd name="T22" fmla="*/ 0 w 3085"/>
                  <a:gd name="T23" fmla="*/ 11 h 3917"/>
                  <a:gd name="T24" fmla="*/ 2298 w 3085"/>
                  <a:gd name="T25" fmla="*/ 11 h 3917"/>
                  <a:gd name="T26" fmla="*/ 2298 w 3085"/>
                  <a:gd name="T27" fmla="*/ 0 h 3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85" h="3917">
                    <a:moveTo>
                      <a:pt x="213" y="222"/>
                    </a:moveTo>
                    <a:lnTo>
                      <a:pt x="213" y="3704"/>
                    </a:lnTo>
                    <a:lnTo>
                      <a:pt x="2883" y="3704"/>
                    </a:lnTo>
                    <a:lnTo>
                      <a:pt x="2883" y="838"/>
                    </a:lnTo>
                    <a:lnTo>
                      <a:pt x="2277" y="838"/>
                    </a:lnTo>
                    <a:lnTo>
                      <a:pt x="2298" y="222"/>
                    </a:lnTo>
                    <a:lnTo>
                      <a:pt x="213" y="222"/>
                    </a:lnTo>
                    <a:close/>
                    <a:moveTo>
                      <a:pt x="2298" y="0"/>
                    </a:moveTo>
                    <a:lnTo>
                      <a:pt x="3085" y="955"/>
                    </a:lnTo>
                    <a:lnTo>
                      <a:pt x="3085" y="3917"/>
                    </a:lnTo>
                    <a:lnTo>
                      <a:pt x="0" y="3917"/>
                    </a:lnTo>
                    <a:lnTo>
                      <a:pt x="0" y="11"/>
                    </a:lnTo>
                    <a:lnTo>
                      <a:pt x="2298" y="11"/>
                    </a:lnTo>
                    <a:lnTo>
                      <a:pt x="2298" y="0"/>
                    </a:lnTo>
                    <a:close/>
                  </a:path>
                </a:pathLst>
              </a:custGeom>
              <a:solidFill>
                <a:schemeClr val="bg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a:p>
            </p:txBody>
          </p:sp>
        </p:grpSp>
        <p:grpSp>
          <p:nvGrpSpPr>
            <p:cNvPr id="47" name="Group 46"/>
            <p:cNvGrpSpPr/>
            <p:nvPr/>
          </p:nvGrpSpPr>
          <p:grpSpPr>
            <a:xfrm>
              <a:off x="1777433" y="5443373"/>
              <a:ext cx="1289836" cy="920456"/>
              <a:chOff x="1748615" y="4667651"/>
              <a:chExt cx="1432740" cy="902854"/>
            </a:xfrm>
          </p:grpSpPr>
          <p:grpSp>
            <p:nvGrpSpPr>
              <p:cNvPr id="57" name="Group 56"/>
              <p:cNvGrpSpPr/>
              <p:nvPr/>
            </p:nvGrpSpPr>
            <p:grpSpPr>
              <a:xfrm>
                <a:off x="1748615" y="4667651"/>
                <a:ext cx="1432740" cy="902854"/>
                <a:chOff x="1748615" y="4667651"/>
                <a:chExt cx="1432740" cy="902854"/>
              </a:xfrm>
            </p:grpSpPr>
            <p:sp>
              <p:nvSpPr>
                <p:cNvPr id="68" name="Rectangle 67"/>
                <p:cNvSpPr/>
                <p:nvPr/>
              </p:nvSpPr>
              <p:spPr>
                <a:xfrm>
                  <a:off x="1748615" y="4667651"/>
                  <a:ext cx="143274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69" name="Rectangle 68"/>
                <p:cNvSpPr/>
                <p:nvPr/>
              </p:nvSpPr>
              <p:spPr>
                <a:xfrm>
                  <a:off x="2211795" y="4667651"/>
                  <a:ext cx="969560" cy="902854"/>
                </a:xfrm>
                <a:prstGeom prst="rect">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0" name="Rectangle 69"/>
                <p:cNvSpPr/>
                <p:nvPr/>
              </p:nvSpPr>
              <p:spPr>
                <a:xfrm>
                  <a:off x="2357741" y="4750262"/>
                  <a:ext cx="690624" cy="17584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cxnSp>
              <p:nvCxnSpPr>
                <p:cNvPr id="71" name="Straight Connector 70"/>
                <p:cNvCxnSpPr/>
                <p:nvPr/>
              </p:nvCxnSpPr>
              <p:spPr>
                <a:xfrm>
                  <a:off x="2357741" y="51088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2" name="Straight Connector 71"/>
                <p:cNvCxnSpPr/>
                <p:nvPr/>
              </p:nvCxnSpPr>
              <p:spPr>
                <a:xfrm>
                  <a:off x="2367266" y="52612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73" name="Straight Connector 72"/>
                <p:cNvCxnSpPr/>
                <p:nvPr/>
              </p:nvCxnSpPr>
              <p:spPr>
                <a:xfrm>
                  <a:off x="2367266" y="5413643"/>
                  <a:ext cx="690624"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cxnSp>
            <p:nvCxnSpPr>
              <p:cNvPr id="61" name="Straight Connector 60"/>
              <p:cNvCxnSpPr/>
              <p:nvPr/>
            </p:nvCxnSpPr>
            <p:spPr>
              <a:xfrm>
                <a:off x="1835151" y="4926104"/>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2" name="Straight Connector 61"/>
              <p:cNvCxnSpPr/>
              <p:nvPr/>
            </p:nvCxnSpPr>
            <p:spPr>
              <a:xfrm>
                <a:off x="1835151" y="507733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6" name="Straight Connector 65"/>
              <p:cNvCxnSpPr/>
              <p:nvPr/>
            </p:nvCxnSpPr>
            <p:spPr>
              <a:xfrm>
                <a:off x="1842068" y="52612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cxnSp>
            <p:nvCxnSpPr>
              <p:cNvPr id="67" name="Straight Connector 66"/>
              <p:cNvCxnSpPr/>
              <p:nvPr/>
            </p:nvCxnSpPr>
            <p:spPr>
              <a:xfrm>
                <a:off x="1842068" y="5413643"/>
                <a:ext cx="252866" cy="0"/>
              </a:xfrm>
              <a:prstGeom prst="line">
                <a:avLst/>
              </a:prstGeom>
              <a:noFill/>
              <a:ln w="28575">
                <a:solidFill>
                  <a:schemeClr val="bg1"/>
                </a:solidFill>
              </a:ln>
              <a:effectLst/>
            </p:spPr>
            <p:style>
              <a:lnRef idx="1">
                <a:schemeClr val="dk1"/>
              </a:lnRef>
              <a:fillRef idx="2">
                <a:schemeClr val="dk1"/>
              </a:fillRef>
              <a:effectRef idx="1">
                <a:schemeClr val="dk1"/>
              </a:effectRef>
              <a:fontRef idx="minor">
                <a:schemeClr val="dk1"/>
              </a:fontRef>
            </p:style>
          </p:cxnSp>
        </p:grpSp>
        <p:grpSp>
          <p:nvGrpSpPr>
            <p:cNvPr id="74" name="Group 73"/>
            <p:cNvGrpSpPr/>
            <p:nvPr/>
          </p:nvGrpSpPr>
          <p:grpSpPr>
            <a:xfrm>
              <a:off x="1791155" y="1584334"/>
              <a:ext cx="1262392" cy="991778"/>
              <a:chOff x="3315820" y="1859239"/>
              <a:chExt cx="1237752" cy="972420"/>
            </a:xfrm>
          </p:grpSpPr>
          <p:sp>
            <p:nvSpPr>
              <p:cNvPr id="75" name="Rectangle 74"/>
              <p:cNvSpPr/>
              <p:nvPr/>
            </p:nvSpPr>
            <p:spPr>
              <a:xfrm>
                <a:off x="3315820" y="1979044"/>
                <a:ext cx="1237752" cy="852615"/>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sp>
            <p:nvSpPr>
              <p:cNvPr id="76" name="Rectangle 75"/>
              <p:cNvSpPr/>
              <p:nvPr/>
            </p:nvSpPr>
            <p:spPr>
              <a:xfrm>
                <a:off x="4054629" y="2052775"/>
                <a:ext cx="454976" cy="70974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endParaRPr lang="en-US" sz="1835">
                  <a:solidFill>
                    <a:srgbClr val="000000"/>
                  </a:solidFill>
                </a:endParaRPr>
              </a:p>
            </p:txBody>
          </p:sp>
          <p:sp>
            <p:nvSpPr>
              <p:cNvPr id="77" name="Rectangle 76"/>
              <p:cNvSpPr/>
              <p:nvPr/>
            </p:nvSpPr>
            <p:spPr>
              <a:xfrm>
                <a:off x="3315820" y="1859239"/>
                <a:ext cx="1237752" cy="132043"/>
              </a:xfrm>
              <a:prstGeom prst="rect">
                <a:avLst/>
              </a:prstGeom>
              <a:solidFill>
                <a:schemeClr val="bg1"/>
              </a:solidFill>
              <a:ln w="6350">
                <a:solidFill>
                  <a:schemeClr val="bg2"/>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endParaRPr lang="en-US" sz="1835">
                  <a:solidFill>
                    <a:srgbClr val="000000"/>
                  </a:solidFill>
                </a:endParaRPr>
              </a:p>
            </p:txBody>
          </p:sp>
        </p:grpSp>
      </p:grpSp>
    </p:spTree>
    <p:extLst>
      <p:ext uri="{BB962C8B-B14F-4D97-AF65-F5344CB8AC3E}">
        <p14:creationId xmlns:p14="http://schemas.microsoft.com/office/powerpoint/2010/main" val="125331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268"/>
          <a:stretch/>
        </p:blipFill>
        <p:spPr>
          <a:xfrm>
            <a:off x="329870" y="318779"/>
            <a:ext cx="7460827" cy="5550426"/>
          </a:xfrm>
          <a:prstGeom prst="rect">
            <a:avLst/>
          </a:prstGeom>
          <a:effectLst>
            <a:outerShdw blurRad="50800" dist="38100" dir="5400000" algn="ctr" rotWithShape="0">
              <a:srgbClr val="000000">
                <a:alpha val="40000"/>
              </a:srgbClr>
            </a:outerShdw>
          </a:effectLst>
        </p:spPr>
      </p:pic>
      <p:pic>
        <p:nvPicPr>
          <p:cNvPr id="6" name="Picture 5"/>
          <p:cNvPicPr>
            <a:picLocks noChangeAspect="1"/>
          </p:cNvPicPr>
          <p:nvPr/>
        </p:nvPicPr>
        <p:blipFill>
          <a:blip r:embed="rId4"/>
          <a:stretch>
            <a:fillRect/>
          </a:stretch>
        </p:blipFill>
        <p:spPr>
          <a:xfrm>
            <a:off x="3112391" y="318779"/>
            <a:ext cx="7460827" cy="6280975"/>
          </a:xfrm>
          <a:prstGeom prst="rect">
            <a:avLst/>
          </a:prstGeom>
          <a:ln>
            <a:noFill/>
          </a:ln>
          <a:effectLst>
            <a:outerShdw blurRad="50800" dist="38100" dir="5400000" algn="tl" rotWithShape="0">
              <a:srgbClr val="333333">
                <a:alpha val="40000"/>
              </a:srgbClr>
            </a:outerShdw>
          </a:effectLst>
        </p:spPr>
      </p:pic>
      <p:pic>
        <p:nvPicPr>
          <p:cNvPr id="4" name="Picture 3"/>
          <p:cNvPicPr>
            <a:picLocks noChangeAspect="1"/>
          </p:cNvPicPr>
          <p:nvPr/>
        </p:nvPicPr>
        <p:blipFill>
          <a:blip r:embed="rId5"/>
          <a:stretch>
            <a:fillRect/>
          </a:stretch>
        </p:blipFill>
        <p:spPr>
          <a:xfrm>
            <a:off x="2848617" y="1501608"/>
            <a:ext cx="9326033" cy="5242181"/>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4275890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Office add-in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Office Add-ins</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2013</a:t>
            </a:r>
          </a:p>
        </p:txBody>
      </p:sp>
      <p:pic>
        <p:nvPicPr>
          <p:cNvPr id="5" name="Picture 4"/>
          <p:cNvPicPr>
            <a:picLocks noChangeAspect="1"/>
          </p:cNvPicPr>
          <p:nvPr/>
        </p:nvPicPr>
        <p:blipFill>
          <a:blip r:embed="rId2"/>
          <a:stretch>
            <a:fillRect/>
          </a:stretch>
        </p:blipFill>
        <p:spPr>
          <a:xfrm>
            <a:off x="2196897" y="1236094"/>
            <a:ext cx="8066024" cy="5525069"/>
          </a:xfrm>
          <a:prstGeom prst="rect">
            <a:avLst/>
          </a:prstGeom>
          <a:effectLst>
            <a:outerShdw blurRad="50800" dist="38100" dir="5400000" algn="ctr" rotWithShape="0">
              <a:srgbClr val="000000">
                <a:alpha val="40000"/>
              </a:srgbClr>
            </a:outerShdw>
          </a:effectLst>
        </p:spPr>
      </p:pic>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office add-in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57" y="313361"/>
            <a:ext cx="11375536" cy="762786"/>
          </a:xfrm>
        </p:spPr>
        <p:txBody>
          <a:bodyPr/>
          <a:lstStyle/>
          <a:p>
            <a:r>
              <a:rPr lang="en-US" dirty="0" smtClean="0"/>
              <a:t>Office 2013 development </a:t>
            </a:r>
            <a:r>
              <a:rPr lang="en-US" dirty="0"/>
              <a:t>o</a:t>
            </a:r>
            <a:r>
              <a:rPr lang="en-US" dirty="0" smtClean="0"/>
              <a:t>ptions</a:t>
            </a:r>
            <a:endParaRPr lang="en-US" dirty="0"/>
          </a:p>
        </p:txBody>
      </p:sp>
      <p:grpSp>
        <p:nvGrpSpPr>
          <p:cNvPr id="67" name="Group 66"/>
          <p:cNvGrpSpPr/>
          <p:nvPr/>
        </p:nvGrpSpPr>
        <p:grpSpPr>
          <a:xfrm>
            <a:off x="291236" y="1215621"/>
            <a:ext cx="3902785" cy="5166129"/>
            <a:chOff x="157886" y="1463271"/>
            <a:chExt cx="3902785" cy="5166129"/>
          </a:xfrm>
        </p:grpSpPr>
        <p:sp>
          <p:nvSpPr>
            <p:cNvPr id="68" name="Rectangle 67"/>
            <p:cNvSpPr/>
            <p:nvPr/>
          </p:nvSpPr>
          <p:spPr>
            <a:xfrm>
              <a:off x="157886"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development</a:t>
              </a:r>
              <a:endParaRPr lang="en-US" sz="3600" dirty="0">
                <a:gradFill>
                  <a:gsLst>
                    <a:gs pos="1250">
                      <a:schemeClr val="bg1"/>
                    </a:gs>
                    <a:gs pos="100000">
                      <a:schemeClr val="bg1"/>
                    </a:gs>
                  </a:gsLst>
                  <a:lin ang="5400000" scaled="0"/>
                </a:gradFill>
                <a:latin typeface="+mj-lt"/>
              </a:endParaRPr>
            </a:p>
          </p:txBody>
        </p:sp>
        <p:sp>
          <p:nvSpPr>
            <p:cNvPr id="69" name="Oval 28"/>
            <p:cNvSpPr/>
            <p:nvPr/>
          </p:nvSpPr>
          <p:spPr>
            <a:xfrm>
              <a:off x="239032" y="2974671"/>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Extending Office </a:t>
              </a:r>
              <a:r>
                <a:rPr lang="en-US" sz="2400" dirty="0" smtClean="0">
                  <a:gradFill>
                    <a:gsLst>
                      <a:gs pos="1250">
                        <a:schemeClr val="bg1"/>
                      </a:gs>
                      <a:gs pos="100000">
                        <a:schemeClr val="bg1"/>
                      </a:gs>
                    </a:gsLst>
                    <a:lin ang="5400000" scaled="0"/>
                  </a:gradFill>
                </a:rPr>
                <a:t>ribbon</a:t>
              </a:r>
              <a:endParaRPr lang="en-US" sz="2400" dirty="0">
                <a:gradFill>
                  <a:gsLst>
                    <a:gs pos="1250">
                      <a:schemeClr val="bg1"/>
                    </a:gs>
                    <a:gs pos="100000">
                      <a:schemeClr val="bg1"/>
                    </a:gs>
                  </a:gsLst>
                  <a:lin ang="5400000" scaled="0"/>
                </a:gradFill>
              </a:endParaRPr>
            </a:p>
          </p:txBody>
        </p:sp>
        <p:sp>
          <p:nvSpPr>
            <p:cNvPr id="70" name="Oval 28"/>
            <p:cNvSpPr/>
            <p:nvPr/>
          </p:nvSpPr>
          <p:spPr>
            <a:xfrm>
              <a:off x="239032" y="3890186"/>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COM </a:t>
              </a:r>
              <a:r>
                <a:rPr lang="en-US" sz="2400" dirty="0" smtClean="0">
                  <a:gradFill>
                    <a:gsLst>
                      <a:gs pos="1250">
                        <a:schemeClr val="bg1"/>
                      </a:gs>
                      <a:gs pos="100000">
                        <a:schemeClr val="bg1"/>
                      </a:gs>
                    </a:gsLst>
                    <a:lin ang="5400000" scaled="0"/>
                  </a:gradFill>
                </a:rPr>
                <a:t>add-in</a:t>
              </a:r>
              <a:endParaRPr lang="en-US" sz="2400" dirty="0">
                <a:gradFill>
                  <a:gsLst>
                    <a:gs pos="1250">
                      <a:schemeClr val="bg1"/>
                    </a:gs>
                    <a:gs pos="100000">
                      <a:schemeClr val="bg1"/>
                    </a:gs>
                  </a:gsLst>
                  <a:lin ang="5400000" scaled="0"/>
                </a:gradFill>
              </a:endParaRPr>
            </a:p>
          </p:txBody>
        </p:sp>
        <p:sp>
          <p:nvSpPr>
            <p:cNvPr id="71" name="Oval 28"/>
            <p:cNvSpPr/>
            <p:nvPr/>
          </p:nvSpPr>
          <p:spPr>
            <a:xfrm>
              <a:off x="239032" y="4804539"/>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Macro</a:t>
              </a:r>
            </a:p>
          </p:txBody>
        </p:sp>
        <p:sp>
          <p:nvSpPr>
            <p:cNvPr id="72" name="Oval 28"/>
            <p:cNvSpPr/>
            <p:nvPr/>
          </p:nvSpPr>
          <p:spPr>
            <a:xfrm>
              <a:off x="239032" y="5723598"/>
              <a:ext cx="3740492"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VSTO</a:t>
              </a:r>
            </a:p>
          </p:txBody>
        </p:sp>
      </p:grpSp>
      <p:grpSp>
        <p:nvGrpSpPr>
          <p:cNvPr id="73" name="Group 72"/>
          <p:cNvGrpSpPr/>
          <p:nvPr/>
        </p:nvGrpSpPr>
        <p:grpSpPr>
          <a:xfrm>
            <a:off x="8282317" y="1215621"/>
            <a:ext cx="3902785" cy="5166129"/>
            <a:chOff x="8148967" y="1463271"/>
            <a:chExt cx="3902785" cy="5166129"/>
          </a:xfrm>
        </p:grpSpPr>
        <p:sp>
          <p:nvSpPr>
            <p:cNvPr id="74" name="Rectangle 73"/>
            <p:cNvSpPr/>
            <p:nvPr/>
          </p:nvSpPr>
          <p:spPr>
            <a:xfrm>
              <a:off x="814896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a:t>
              </a:r>
              <a:r>
                <a:rPr lang="en-US" sz="3600" dirty="0" smtClean="0">
                  <a:gradFill>
                    <a:gsLst>
                      <a:gs pos="1250">
                        <a:schemeClr val="bg1"/>
                      </a:gs>
                      <a:gs pos="100000">
                        <a:schemeClr val="bg1"/>
                      </a:gs>
                    </a:gsLst>
                    <a:lin ang="5400000" scaled="0"/>
                  </a:gradFill>
                  <a:latin typeface="+mj-lt"/>
                </a:rPr>
                <a:t/>
              </a:r>
              <a:br>
                <a:rPr lang="en-US" sz="3600" dirty="0" smtClean="0">
                  <a:gradFill>
                    <a:gsLst>
                      <a:gs pos="1250">
                        <a:schemeClr val="bg1"/>
                      </a:gs>
                      <a:gs pos="100000">
                        <a:schemeClr val="bg1"/>
                      </a:gs>
                    </a:gsLst>
                    <a:lin ang="5400000" scaled="0"/>
                  </a:gradFill>
                  <a:latin typeface="+mj-lt"/>
                </a:rPr>
              </a:br>
              <a:r>
                <a:rPr lang="en-US" sz="3600" dirty="0" smtClean="0">
                  <a:gradFill>
                    <a:gsLst>
                      <a:gs pos="1250">
                        <a:schemeClr val="bg1"/>
                      </a:gs>
                      <a:gs pos="100000">
                        <a:schemeClr val="bg1"/>
                      </a:gs>
                    </a:gsLst>
                    <a:lin ang="5400000" scaled="0"/>
                  </a:gradFill>
                  <a:latin typeface="+mj-lt"/>
                </a:rPr>
                <a:t>web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75" name="Oval 28"/>
            <p:cNvSpPr/>
            <p:nvPr/>
          </p:nvSpPr>
          <p:spPr>
            <a:xfrm>
              <a:off x="823487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gradFill>
                    <a:gsLst>
                      <a:gs pos="1250">
                        <a:schemeClr val="bg1"/>
                      </a:gs>
                      <a:gs pos="100000">
                        <a:schemeClr val="bg1"/>
                      </a:gs>
                    </a:gsLst>
                    <a:lin ang="5400000" scaled="0"/>
                  </a:gradFill>
                </a:rPr>
                <a:t>Content</a:t>
              </a:r>
              <a:endParaRPr lang="en-US" sz="2400" dirty="0">
                <a:gradFill>
                  <a:gsLst>
                    <a:gs pos="1250">
                      <a:schemeClr val="bg1"/>
                    </a:gs>
                    <a:gs pos="100000">
                      <a:schemeClr val="bg1"/>
                    </a:gs>
                  </a:gsLst>
                  <a:lin ang="5400000" scaled="0"/>
                </a:gradFill>
              </a:endParaRPr>
            </a:p>
          </p:txBody>
        </p:sp>
        <p:sp>
          <p:nvSpPr>
            <p:cNvPr id="76" name="Oval 28"/>
            <p:cNvSpPr/>
            <p:nvPr/>
          </p:nvSpPr>
          <p:spPr>
            <a:xfrm>
              <a:off x="823487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gradFill>
                    <a:gsLst>
                      <a:gs pos="1250">
                        <a:schemeClr val="bg1"/>
                      </a:gs>
                      <a:gs pos="100000">
                        <a:schemeClr val="bg1"/>
                      </a:gs>
                    </a:gsLst>
                    <a:lin ang="5400000" scaled="0"/>
                  </a:gradFill>
                </a:rPr>
                <a:t>Mail</a:t>
              </a:r>
              <a:endParaRPr lang="en-US" sz="2400" dirty="0">
                <a:gradFill>
                  <a:gsLst>
                    <a:gs pos="1250">
                      <a:schemeClr val="bg1"/>
                    </a:gs>
                    <a:gs pos="100000">
                      <a:schemeClr val="bg1"/>
                    </a:gs>
                  </a:gsLst>
                  <a:lin ang="5400000" scaled="0"/>
                </a:gradFill>
              </a:endParaRPr>
            </a:p>
          </p:txBody>
        </p:sp>
        <p:sp>
          <p:nvSpPr>
            <p:cNvPr id="77" name="Freeform 76"/>
            <p:cNvSpPr>
              <a:spLocks noChangeAspect="1" noEditPoints="1"/>
            </p:cNvSpPr>
            <p:nvPr/>
          </p:nvSpPr>
          <p:spPr bwMode="auto">
            <a:xfrm>
              <a:off x="11332756" y="3140620"/>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78" name="Freeform 77"/>
            <p:cNvSpPr>
              <a:spLocks noChangeAspect="1" noEditPoints="1"/>
            </p:cNvSpPr>
            <p:nvPr/>
          </p:nvSpPr>
          <p:spPr bwMode="auto">
            <a:xfrm>
              <a:off x="11332756" y="4045907"/>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79" name="Group 78"/>
          <p:cNvGrpSpPr/>
          <p:nvPr/>
        </p:nvGrpSpPr>
        <p:grpSpPr>
          <a:xfrm>
            <a:off x="4286777" y="1215621"/>
            <a:ext cx="3902785" cy="5166129"/>
            <a:chOff x="4153427" y="1463271"/>
            <a:chExt cx="3902785" cy="5166129"/>
          </a:xfrm>
        </p:grpSpPr>
        <p:sp>
          <p:nvSpPr>
            <p:cNvPr id="80" name="Rectangle 79"/>
            <p:cNvSpPr/>
            <p:nvPr/>
          </p:nvSpPr>
          <p:spPr>
            <a:xfrm>
              <a:off x="4153427" y="1463271"/>
              <a:ext cx="3902785" cy="5166129"/>
            </a:xfrm>
            <a:prstGeom prst="rect">
              <a:avLst/>
            </a:prstGeom>
            <a:solidFill>
              <a:schemeClr val="tx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182880" tIns="146304" rIns="182880" bIns="146304" anchor="t"/>
            <a:lstStyle/>
            <a:p>
              <a:pPr>
                <a:lnSpc>
                  <a:spcPct val="90000"/>
                </a:lnSpc>
                <a:spcBef>
                  <a:spcPts val="800"/>
                </a:spcBef>
              </a:pPr>
              <a:r>
                <a:rPr lang="en-US" sz="3600" dirty="0" smtClean="0">
                  <a:gradFill>
                    <a:gsLst>
                      <a:gs pos="1250">
                        <a:schemeClr val="bg1"/>
                      </a:gs>
                      <a:gs pos="100000">
                        <a:schemeClr val="bg1"/>
                      </a:gs>
                    </a:gsLst>
                    <a:lin ang="5400000" scaled="0"/>
                  </a:gradFill>
                  <a:latin typeface="+mj-lt"/>
                </a:rPr>
                <a:t>Office </a:t>
              </a:r>
              <a:r>
                <a:rPr lang="en-US" sz="3600" dirty="0">
                  <a:gradFill>
                    <a:gsLst>
                      <a:gs pos="1250">
                        <a:schemeClr val="bg1"/>
                      </a:gs>
                      <a:gs pos="100000">
                        <a:schemeClr val="bg1"/>
                      </a:gs>
                    </a:gsLst>
                    <a:lin ang="5400000" scaled="0"/>
                  </a:gradFill>
                  <a:latin typeface="+mj-lt"/>
                </a:rPr>
                <a:t>2013 d</a:t>
              </a:r>
              <a:r>
                <a:rPr lang="en-US" sz="3600" dirty="0" smtClean="0">
                  <a:gradFill>
                    <a:gsLst>
                      <a:gs pos="1250">
                        <a:schemeClr val="bg1"/>
                      </a:gs>
                      <a:gs pos="100000">
                        <a:schemeClr val="bg1"/>
                      </a:gs>
                    </a:gsLst>
                    <a:lin ang="5400000" scaled="0"/>
                  </a:gradFill>
                  <a:latin typeface="+mj-lt"/>
                </a:rPr>
                <a:t>esktop </a:t>
              </a:r>
              <a:r>
                <a:rPr lang="en-US" sz="3600" dirty="0">
                  <a:gradFill>
                    <a:gsLst>
                      <a:gs pos="1250">
                        <a:schemeClr val="bg1"/>
                      </a:gs>
                      <a:gs pos="100000">
                        <a:schemeClr val="bg1"/>
                      </a:gs>
                    </a:gsLst>
                    <a:lin ang="5400000" scaled="0"/>
                  </a:gradFill>
                  <a:latin typeface="+mj-lt"/>
                </a:rPr>
                <a:t>a</a:t>
              </a:r>
              <a:r>
                <a:rPr lang="en-US" sz="3600" dirty="0" smtClean="0">
                  <a:gradFill>
                    <a:gsLst>
                      <a:gs pos="1250">
                        <a:schemeClr val="bg1"/>
                      </a:gs>
                      <a:gs pos="100000">
                        <a:schemeClr val="bg1"/>
                      </a:gs>
                    </a:gsLst>
                    <a:lin ang="5400000" scaled="0"/>
                  </a:gradFill>
                  <a:latin typeface="+mj-lt"/>
                </a:rPr>
                <a:t>pps</a:t>
              </a:r>
              <a:endParaRPr lang="en-US" sz="3600" dirty="0">
                <a:gradFill>
                  <a:gsLst>
                    <a:gs pos="1250">
                      <a:schemeClr val="bg1"/>
                    </a:gs>
                    <a:gs pos="100000">
                      <a:schemeClr val="bg1"/>
                    </a:gs>
                  </a:gsLst>
                  <a:lin ang="5400000" scaled="0"/>
                </a:gradFill>
                <a:latin typeface="+mj-lt"/>
              </a:endParaRPr>
            </a:p>
          </p:txBody>
        </p:sp>
        <p:sp>
          <p:nvSpPr>
            <p:cNvPr id="81" name="Oval 28"/>
            <p:cNvSpPr/>
            <p:nvPr/>
          </p:nvSpPr>
          <p:spPr>
            <a:xfrm>
              <a:off x="4248251" y="2974671"/>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gradFill>
                    <a:gsLst>
                      <a:gs pos="1250">
                        <a:schemeClr val="bg1"/>
                      </a:gs>
                      <a:gs pos="100000">
                        <a:schemeClr val="bg1"/>
                      </a:gs>
                    </a:gsLst>
                    <a:lin ang="5400000" scaled="0"/>
                  </a:gradFill>
                </a:rPr>
                <a:t>Task </a:t>
              </a:r>
              <a:r>
                <a:rPr lang="en-US" sz="2400" dirty="0" smtClean="0">
                  <a:gradFill>
                    <a:gsLst>
                      <a:gs pos="1250">
                        <a:schemeClr val="bg1"/>
                      </a:gs>
                      <a:gs pos="100000">
                        <a:schemeClr val="bg1"/>
                      </a:gs>
                    </a:gsLst>
                    <a:lin ang="5400000" scaled="0"/>
                  </a:gradFill>
                </a:rPr>
                <a:t>pane</a:t>
              </a:r>
              <a:endParaRPr lang="en-US" sz="2400" dirty="0">
                <a:gradFill>
                  <a:gsLst>
                    <a:gs pos="1250">
                      <a:schemeClr val="bg1"/>
                    </a:gs>
                    <a:gs pos="100000">
                      <a:schemeClr val="bg1"/>
                    </a:gs>
                  </a:gsLst>
                  <a:lin ang="5400000" scaled="0"/>
                </a:gradFill>
              </a:endParaRPr>
            </a:p>
          </p:txBody>
        </p:sp>
        <p:sp>
          <p:nvSpPr>
            <p:cNvPr id="82" name="Oval 28"/>
            <p:cNvSpPr/>
            <p:nvPr/>
          </p:nvSpPr>
          <p:spPr>
            <a:xfrm>
              <a:off x="4248251" y="3890186"/>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gradFill>
                    <a:gsLst>
                      <a:gs pos="1250">
                        <a:schemeClr val="bg1"/>
                      </a:gs>
                      <a:gs pos="100000">
                        <a:schemeClr val="bg1"/>
                      </a:gs>
                    </a:gsLst>
                    <a:lin ang="5400000" scaled="0"/>
                  </a:gradFill>
                </a:rPr>
                <a:t>Content</a:t>
              </a:r>
              <a:endParaRPr lang="en-US" sz="2400" dirty="0">
                <a:gradFill>
                  <a:gsLst>
                    <a:gs pos="1250">
                      <a:schemeClr val="bg1"/>
                    </a:gs>
                    <a:gs pos="100000">
                      <a:schemeClr val="bg1"/>
                    </a:gs>
                  </a:gsLst>
                  <a:lin ang="5400000" scaled="0"/>
                </a:gradFill>
              </a:endParaRPr>
            </a:p>
          </p:txBody>
        </p:sp>
        <p:sp>
          <p:nvSpPr>
            <p:cNvPr id="83" name="Oval 28"/>
            <p:cNvSpPr/>
            <p:nvPr/>
          </p:nvSpPr>
          <p:spPr>
            <a:xfrm>
              <a:off x="4252711" y="4804539"/>
              <a:ext cx="3739896" cy="82296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smtClean="0">
                  <a:gradFill>
                    <a:gsLst>
                      <a:gs pos="1250">
                        <a:schemeClr val="bg1"/>
                      </a:gs>
                      <a:gs pos="100000">
                        <a:schemeClr val="bg1"/>
                      </a:gs>
                    </a:gsLst>
                    <a:lin ang="5400000" scaled="0"/>
                  </a:gradFill>
                </a:rPr>
                <a:t>Mail</a:t>
              </a:r>
              <a:endParaRPr lang="en-US" sz="2400" dirty="0">
                <a:gradFill>
                  <a:gsLst>
                    <a:gs pos="1250">
                      <a:schemeClr val="bg1"/>
                    </a:gs>
                    <a:gs pos="100000">
                      <a:schemeClr val="bg1"/>
                    </a:gs>
                  </a:gsLst>
                  <a:lin ang="5400000" scaled="0"/>
                </a:gradFill>
              </a:endParaRPr>
            </a:p>
          </p:txBody>
        </p:sp>
        <p:sp>
          <p:nvSpPr>
            <p:cNvPr id="84" name="Freeform 83"/>
            <p:cNvSpPr>
              <a:spLocks noChangeAspect="1" noEditPoints="1"/>
            </p:cNvSpPr>
            <p:nvPr/>
          </p:nvSpPr>
          <p:spPr bwMode="auto">
            <a:xfrm>
              <a:off x="7359056" y="4999193"/>
              <a:ext cx="502920" cy="507352"/>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5" name="Freeform 84"/>
            <p:cNvSpPr>
              <a:spLocks noChangeAspect="1" noEditPoints="1"/>
            </p:cNvSpPr>
            <p:nvPr/>
          </p:nvSpPr>
          <p:spPr bwMode="auto">
            <a:xfrm>
              <a:off x="7359056" y="4055118"/>
              <a:ext cx="502920" cy="50735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nvGrpSpPr>
            <p:cNvPr id="86" name="Group 85"/>
            <p:cNvGrpSpPr/>
            <p:nvPr/>
          </p:nvGrpSpPr>
          <p:grpSpPr>
            <a:xfrm>
              <a:off x="7122344" y="3062394"/>
              <a:ext cx="722852" cy="663801"/>
              <a:chOff x="6929441" y="2984170"/>
              <a:chExt cx="839588" cy="771001"/>
            </a:xfrm>
          </p:grpSpPr>
          <p:sp>
            <p:nvSpPr>
              <p:cNvPr id="87" name="Freeform 86"/>
              <p:cNvSpPr>
                <a:spLocks noChangeAspect="1" noEditPoints="1"/>
              </p:cNvSpPr>
              <p:nvPr/>
            </p:nvSpPr>
            <p:spPr bwMode="auto">
              <a:xfrm>
                <a:off x="6937393" y="2984170"/>
                <a:ext cx="346677" cy="36576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8" name="Freeform 87"/>
              <p:cNvSpPr>
                <a:spLocks noChangeAspect="1" noEditPoints="1"/>
              </p:cNvSpPr>
              <p:nvPr/>
            </p:nvSpPr>
            <p:spPr bwMode="auto">
              <a:xfrm>
                <a:off x="6929441" y="3389411"/>
                <a:ext cx="362580" cy="3657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sp>
            <p:nvSpPr>
              <p:cNvPr id="89" name="Freeform 88"/>
              <p:cNvSpPr>
                <a:spLocks noChangeAspect="1" noEditPoints="1"/>
              </p:cNvSpPr>
              <p:nvPr/>
            </p:nvSpPr>
            <p:spPr bwMode="auto">
              <a:xfrm>
                <a:off x="7404866" y="2984170"/>
                <a:ext cx="362566" cy="365760"/>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270" y="3389411"/>
                <a:ext cx="365759" cy="365760"/>
              </a:xfrm>
              <a:prstGeom prst="rect">
                <a:avLst/>
              </a:prstGeom>
            </p:spPr>
          </p:pic>
        </p:grpSp>
      </p:grpSp>
      <p:sp useBgFill="1">
        <p:nvSpPr>
          <p:cNvPr id="91" name="Rectangle 90"/>
          <p:cNvSpPr/>
          <p:nvPr/>
        </p:nvSpPr>
        <p:spPr bwMode="auto">
          <a:xfrm>
            <a:off x="133350" y="6381751"/>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2690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ppt_x"/>
                                          </p:val>
                                        </p:tav>
                                        <p:tav tm="100000">
                                          <p:val>
                                            <p:strVal val="#ppt_x"/>
                                          </p:val>
                                        </p:tav>
                                      </p:tavLst>
                                    </p:anim>
                                    <p:anim calcmode="lin" valueType="num">
                                      <p:cBhvr additive="base">
                                        <p:cTn id="8"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750" fill="hold"/>
                                        <p:tgtEl>
                                          <p:spTgt spid="79"/>
                                        </p:tgtEl>
                                        <p:attrNameLst>
                                          <p:attrName>ppt_x</p:attrName>
                                        </p:attrNameLst>
                                      </p:cBhvr>
                                      <p:tavLst>
                                        <p:tav tm="0">
                                          <p:val>
                                            <p:strVal val="#ppt_x"/>
                                          </p:val>
                                        </p:tav>
                                        <p:tav tm="100000">
                                          <p:val>
                                            <p:strVal val="#ppt_x"/>
                                          </p:val>
                                        </p:tav>
                                      </p:tavLst>
                                    </p:anim>
                                    <p:anim calcmode="lin" valueType="num">
                                      <p:cBhvr additive="base">
                                        <p:cTn id="14" dur="75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750" fill="hold"/>
                                        <p:tgtEl>
                                          <p:spTgt spid="73"/>
                                        </p:tgtEl>
                                        <p:attrNameLst>
                                          <p:attrName>ppt_x</p:attrName>
                                        </p:attrNameLst>
                                      </p:cBhvr>
                                      <p:tavLst>
                                        <p:tav tm="0">
                                          <p:val>
                                            <p:strVal val="#ppt_x"/>
                                          </p:val>
                                        </p:tav>
                                        <p:tav tm="100000">
                                          <p:val>
                                            <p:strVal val="#ppt_x"/>
                                          </p:val>
                                        </p:tav>
                                      </p:tavLst>
                                    </p:anim>
                                    <p:anim calcmode="lin" valueType="num">
                                      <p:cBhvr additive="base">
                                        <p:cTn id="20" dur="75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57" y="313361"/>
            <a:ext cx="11375536" cy="762786"/>
          </a:xfrm>
        </p:spPr>
        <p:txBody>
          <a:bodyPr/>
          <a:lstStyle/>
          <a:p>
            <a:r>
              <a:rPr lang="en-US" sz="4896" dirty="0"/>
              <a:t>Office 2013 development example scenarios</a:t>
            </a:r>
          </a:p>
        </p:txBody>
      </p:sp>
      <p:grpSp>
        <p:nvGrpSpPr>
          <p:cNvPr id="59" name="Group 58"/>
          <p:cNvGrpSpPr/>
          <p:nvPr/>
        </p:nvGrpSpPr>
        <p:grpSpPr>
          <a:xfrm>
            <a:off x="8045398" y="1465616"/>
            <a:ext cx="4444402" cy="5313196"/>
            <a:chOff x="7931098" y="1313216"/>
            <a:chExt cx="4444402" cy="5313196"/>
          </a:xfrm>
        </p:grpSpPr>
        <p:cxnSp>
          <p:nvCxnSpPr>
            <p:cNvPr id="60" name="Straight Connector 59"/>
            <p:cNvCxnSpPr/>
            <p:nvPr/>
          </p:nvCxnSpPr>
          <p:spPr>
            <a:xfrm flipV="1">
              <a:off x="9993797" y="1313216"/>
              <a:ext cx="1" cy="2503685"/>
            </a:xfrm>
            <a:prstGeom prst="line">
              <a:avLst/>
            </a:prstGeom>
            <a:noFill/>
            <a:ln w="28575" cap="rnd" cmpd="sng" algn="ctr">
              <a:solidFill>
                <a:schemeClr val="tx2"/>
              </a:solidFill>
              <a:prstDash val="sysDot"/>
              <a:tailEnd type="oval"/>
            </a:ln>
            <a:effectLst/>
          </p:spPr>
        </p:cxnSp>
        <p:sp>
          <p:nvSpPr>
            <p:cNvPr id="61" name="Rectangle 60"/>
            <p:cNvSpPr/>
            <p:nvPr/>
          </p:nvSpPr>
          <p:spPr>
            <a:xfrm>
              <a:off x="8075317" y="1326522"/>
              <a:ext cx="1867371"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Business </a:t>
              </a:r>
              <a:r>
                <a:rPr lang="en-US" sz="1400" dirty="0" smtClean="0">
                  <a:gradFill>
                    <a:gsLst>
                      <a:gs pos="1250">
                        <a:schemeClr val="tx2"/>
                      </a:gs>
                      <a:gs pos="100000">
                        <a:schemeClr val="tx2"/>
                      </a:gs>
                    </a:gsLst>
                    <a:lin ang="5400000" scaled="0"/>
                  </a:gradFill>
                </a:rPr>
                <a:t>processes</a:t>
              </a:r>
              <a:endParaRPr lang="en-US" sz="1400" dirty="0">
                <a:gradFill>
                  <a:gsLst>
                    <a:gs pos="1250">
                      <a:schemeClr val="tx2"/>
                    </a:gs>
                    <a:gs pos="100000">
                      <a:schemeClr val="tx2"/>
                    </a:gs>
                  </a:gsLst>
                  <a:lin ang="5400000" scaled="0"/>
                </a:gradFill>
              </a:endParaRPr>
            </a:p>
          </p:txBody>
        </p:sp>
        <p:sp>
          <p:nvSpPr>
            <p:cNvPr id="62" name="Rectangle 61"/>
            <p:cNvSpPr/>
            <p:nvPr/>
          </p:nvSpPr>
          <p:spPr>
            <a:xfrm>
              <a:off x="10004371" y="1326522"/>
              <a:ext cx="204468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Sales and </a:t>
              </a:r>
              <a:r>
                <a:rPr lang="en-US" sz="1400" dirty="0" smtClean="0">
                  <a:gradFill>
                    <a:gsLst>
                      <a:gs pos="1250">
                        <a:schemeClr val="bg2"/>
                      </a:gs>
                      <a:gs pos="100000">
                        <a:schemeClr val="bg2"/>
                      </a:gs>
                    </a:gsLst>
                    <a:lin ang="5400000" scaled="0"/>
                  </a:gradFill>
                </a:rPr>
                <a:t>marketing, finance</a:t>
              </a:r>
              <a:r>
                <a:rPr lang="en-US" sz="1400" dirty="0">
                  <a:gradFill>
                    <a:gsLst>
                      <a:gs pos="1250">
                        <a:schemeClr val="bg2"/>
                      </a:gs>
                      <a:gs pos="100000">
                        <a:schemeClr val="bg2"/>
                      </a:gs>
                    </a:gsLst>
                    <a:lin ang="5400000" scaled="0"/>
                  </a:gradFill>
                </a:rPr>
                <a:t>, and HR</a:t>
              </a:r>
            </a:p>
          </p:txBody>
        </p:sp>
        <p:sp>
          <p:nvSpPr>
            <p:cNvPr id="63" name="Rectangle 62"/>
            <p:cNvSpPr/>
            <p:nvPr/>
          </p:nvSpPr>
          <p:spPr>
            <a:xfrm>
              <a:off x="8064160" y="1886735"/>
              <a:ext cx="1878528"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Team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67" name="Rectangle 66"/>
            <p:cNvSpPr/>
            <p:nvPr/>
          </p:nvSpPr>
          <p:spPr>
            <a:xfrm>
              <a:off x="10004371" y="1886735"/>
              <a:ext cx="237112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Content and          project management</a:t>
              </a:r>
            </a:p>
          </p:txBody>
        </p:sp>
        <p:sp>
          <p:nvSpPr>
            <p:cNvPr id="69" name="Rectangle 68"/>
            <p:cNvSpPr/>
            <p:nvPr/>
          </p:nvSpPr>
          <p:spPr>
            <a:xfrm>
              <a:off x="8816226" y="2680821"/>
              <a:ext cx="1126462" cy="489365"/>
            </a:xfrm>
            <a:prstGeom prst="rect">
              <a:avLst/>
            </a:prstGeom>
          </p:spPr>
          <p:txBody>
            <a:bodyPr wrap="none" lIns="182880" tIns="146304" rIns="182880" bIns="146304">
              <a:spAutoFit/>
            </a:bodyPr>
            <a:lstStyle/>
            <a:p>
              <a:pPr>
                <a:lnSpc>
                  <a:spcPct val="90000"/>
                </a:lnSpc>
              </a:pPr>
              <a:r>
                <a:rPr lang="en-US" sz="1400" dirty="0">
                  <a:gradFill>
                    <a:gsLst>
                      <a:gs pos="1250">
                        <a:schemeClr val="tx2"/>
                      </a:gs>
                      <a:gs pos="100000">
                        <a:schemeClr val="tx2"/>
                      </a:gs>
                    </a:gsLst>
                    <a:lin ang="5400000" scaled="0"/>
                  </a:gradFill>
                </a:rPr>
                <a:t>Workflow</a:t>
              </a:r>
            </a:p>
          </p:txBody>
        </p:sp>
        <p:sp>
          <p:nvSpPr>
            <p:cNvPr id="70" name="Rectangle 69"/>
            <p:cNvSpPr/>
            <p:nvPr/>
          </p:nvSpPr>
          <p:spPr>
            <a:xfrm>
              <a:off x="10004371" y="2680821"/>
              <a:ext cx="2110122"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Document approval and expenses</a:t>
              </a:r>
            </a:p>
          </p:txBody>
        </p:sp>
        <p:grpSp>
          <p:nvGrpSpPr>
            <p:cNvPr id="71" name="Group 70"/>
            <p:cNvGrpSpPr/>
            <p:nvPr/>
          </p:nvGrpSpPr>
          <p:grpSpPr>
            <a:xfrm>
              <a:off x="7931098" y="3669859"/>
              <a:ext cx="4125403" cy="2956553"/>
              <a:chOff x="7931098" y="3669859"/>
              <a:chExt cx="4125403" cy="2956553"/>
            </a:xfrm>
          </p:grpSpPr>
          <p:sp>
            <p:nvSpPr>
              <p:cNvPr id="72" name="Rectangle 71"/>
              <p:cNvSpPr/>
              <p:nvPr/>
            </p:nvSpPr>
            <p:spPr>
              <a:xfrm>
                <a:off x="7931098" y="3669859"/>
                <a:ext cx="4125403" cy="2956553"/>
              </a:xfrm>
              <a:prstGeom prst="rect">
                <a:avLst/>
              </a:prstGeom>
              <a:solidFill>
                <a:schemeClr val="accent6"/>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 Add-in</a:t>
                </a:r>
                <a:endParaRPr lang="en-US" sz="2800" dirty="0">
                  <a:gradFill>
                    <a:gsLst>
                      <a:gs pos="1250">
                        <a:schemeClr val="bg1"/>
                      </a:gs>
                      <a:gs pos="100000">
                        <a:schemeClr val="bg1"/>
                      </a:gs>
                    </a:gsLst>
                    <a:lin ang="5400000" scaled="0"/>
                  </a:gradFill>
                  <a:latin typeface="+mj-lt"/>
                </a:endParaRPr>
              </a:p>
            </p:txBody>
          </p:sp>
          <p:sp>
            <p:nvSpPr>
              <p:cNvPr id="73" name="Rectangle 72"/>
              <p:cNvSpPr/>
              <p:nvPr/>
            </p:nvSpPr>
            <p:spPr>
              <a:xfrm>
                <a:off x="8007866" y="4406867"/>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77" name="Oval 28"/>
              <p:cNvSpPr/>
              <p:nvPr/>
            </p:nvSpPr>
            <p:spPr>
              <a:xfrm>
                <a:off x="8087236" y="5100744"/>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smtClean="0">
                    <a:gradFill>
                      <a:gsLst>
                        <a:gs pos="1250">
                          <a:schemeClr val="tx1"/>
                        </a:gs>
                        <a:gs pos="100000">
                          <a:schemeClr val="tx1"/>
                        </a:gs>
                      </a:gsLst>
                      <a:lin ang="5400000" scaled="0"/>
                    </a:gradFill>
                  </a:rPr>
                  <a:t>Office add-in</a:t>
                </a:r>
                <a:endParaRPr lang="en-US" sz="1799" dirty="0">
                  <a:gradFill>
                    <a:gsLst>
                      <a:gs pos="1250">
                        <a:schemeClr val="tx1"/>
                      </a:gs>
                      <a:gs pos="100000">
                        <a:schemeClr val="tx1"/>
                      </a:gs>
                    </a:gsLst>
                    <a:lin ang="5400000" scaled="0"/>
                  </a:gradFill>
                </a:endParaRPr>
              </a:p>
            </p:txBody>
          </p:sp>
          <p:sp>
            <p:nvSpPr>
              <p:cNvPr id="79" name="Oval 28"/>
              <p:cNvSpPr/>
              <p:nvPr/>
            </p:nvSpPr>
            <p:spPr>
              <a:xfrm>
                <a:off x="10029113" y="510074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sp>
            <p:nvSpPr>
              <p:cNvPr id="80" name="Oval 28"/>
              <p:cNvSpPr/>
              <p:nvPr/>
            </p:nvSpPr>
            <p:spPr>
              <a:xfrm>
                <a:off x="8087236"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sp>
            <p:nvSpPr>
              <p:cNvPr id="81" name="Oval 28"/>
              <p:cNvSpPr/>
              <p:nvPr/>
            </p:nvSpPr>
            <p:spPr>
              <a:xfrm>
                <a:off x="10029113" y="581867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grpSp>
      </p:grpSp>
      <p:grpSp>
        <p:nvGrpSpPr>
          <p:cNvPr id="82" name="Group 81"/>
          <p:cNvGrpSpPr/>
          <p:nvPr/>
        </p:nvGrpSpPr>
        <p:grpSpPr>
          <a:xfrm>
            <a:off x="123306" y="1465617"/>
            <a:ext cx="4659613" cy="5322086"/>
            <a:chOff x="-186938" y="1313217"/>
            <a:chExt cx="4659613" cy="5322086"/>
          </a:xfrm>
        </p:grpSpPr>
        <p:sp>
          <p:nvSpPr>
            <p:cNvPr id="83" name="Rectangle 82"/>
            <p:cNvSpPr/>
            <p:nvPr/>
          </p:nvSpPr>
          <p:spPr>
            <a:xfrm>
              <a:off x="1951107" y="2680821"/>
              <a:ext cx="247348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Translation, </a:t>
              </a:r>
              <a:r>
                <a:rPr lang="en-US" sz="1400" dirty="0" smtClean="0">
                  <a:gradFill>
                    <a:gsLst>
                      <a:gs pos="1250">
                        <a:schemeClr val="bg2"/>
                      </a:gs>
                      <a:gs pos="100000">
                        <a:schemeClr val="bg2"/>
                      </a:gs>
                    </a:gsLst>
                    <a:lin ang="5400000" scaled="0"/>
                  </a:gradFill>
                </a:rPr>
                <a:t>definitions</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dictionary</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help</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research</a:t>
              </a:r>
              <a:endParaRPr lang="en-US" sz="1400" dirty="0">
                <a:gradFill>
                  <a:gsLst>
                    <a:gs pos="1250">
                      <a:schemeClr val="bg2"/>
                    </a:gs>
                    <a:gs pos="100000">
                      <a:schemeClr val="bg2"/>
                    </a:gs>
                  </a:gsLst>
                  <a:lin ang="5400000" scaled="0"/>
                </a:gradFill>
              </a:endParaRPr>
            </a:p>
          </p:txBody>
        </p:sp>
        <p:sp>
          <p:nvSpPr>
            <p:cNvPr id="84" name="Rectangle 83"/>
            <p:cNvSpPr/>
            <p:nvPr/>
          </p:nvSpPr>
          <p:spPr>
            <a:xfrm>
              <a:off x="1951107" y="3876229"/>
              <a:ext cx="2521568" cy="877163"/>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Business data lookup (CRM), </a:t>
              </a:r>
              <a:r>
                <a:rPr lang="en-US" sz="1400" dirty="0" smtClean="0">
                  <a:gradFill>
                    <a:gsLst>
                      <a:gs pos="1250">
                        <a:schemeClr val="bg2"/>
                      </a:gs>
                      <a:gs pos="100000">
                        <a:schemeClr val="bg2"/>
                      </a:gs>
                    </a:gsLst>
                    <a:lin ang="5400000" scaled="0"/>
                  </a:gradFill>
                </a:rPr>
                <a:t>contextual forms </a:t>
              </a:r>
              <a:r>
                <a:rPr lang="en-US" sz="1400" dirty="0">
                  <a:gradFill>
                    <a:gsLst>
                      <a:gs pos="1250">
                        <a:schemeClr val="bg2"/>
                      </a:gs>
                      <a:gs pos="100000">
                        <a:schemeClr val="bg2"/>
                      </a:gs>
                    </a:gsLst>
                    <a:lin ang="5400000" scaled="0"/>
                  </a:gradFill>
                </a:rPr>
                <a:t>(surveys)</a:t>
              </a:r>
            </a:p>
          </p:txBody>
        </p:sp>
        <p:grpSp>
          <p:nvGrpSpPr>
            <p:cNvPr id="85" name="Group 84"/>
            <p:cNvGrpSpPr/>
            <p:nvPr/>
          </p:nvGrpSpPr>
          <p:grpSpPr>
            <a:xfrm>
              <a:off x="-186938" y="1313217"/>
              <a:ext cx="4245931" cy="5322086"/>
              <a:chOff x="-186938" y="1313217"/>
              <a:chExt cx="4245931" cy="5322086"/>
            </a:xfrm>
          </p:grpSpPr>
          <p:cxnSp>
            <p:nvCxnSpPr>
              <p:cNvPr id="86" name="Straight Connector 85"/>
              <p:cNvCxnSpPr/>
              <p:nvPr/>
            </p:nvCxnSpPr>
            <p:spPr>
              <a:xfrm flipV="1">
                <a:off x="1942478" y="1313217"/>
                <a:ext cx="0" cy="4989615"/>
              </a:xfrm>
              <a:prstGeom prst="line">
                <a:avLst/>
              </a:prstGeom>
              <a:noFill/>
              <a:ln w="28575" cap="rnd" cmpd="sng" algn="ctr">
                <a:solidFill>
                  <a:schemeClr val="tx2"/>
                </a:solidFill>
                <a:prstDash val="sysDot"/>
                <a:tailEnd type="oval"/>
              </a:ln>
              <a:effectLst/>
            </p:spPr>
          </p:cxnSp>
          <p:sp>
            <p:nvSpPr>
              <p:cNvPr id="87" name="Rectangle 86"/>
              <p:cNvSpPr/>
              <p:nvPr/>
            </p:nvSpPr>
            <p:spPr>
              <a:xfrm>
                <a:off x="204488" y="1326522"/>
                <a:ext cx="1739194" cy="489365"/>
              </a:xfrm>
              <a:prstGeom prst="rect">
                <a:avLst/>
              </a:prstGeom>
            </p:spPr>
            <p:txBody>
              <a:bodyPr wrap="none" lIns="182880" tIns="146304" rIns="182880" bIns="146304">
                <a:spAutoFit/>
              </a:bodyPr>
              <a:lstStyle/>
              <a:p>
                <a:pPr>
                  <a:lnSpc>
                    <a:spcPct val="90000"/>
                  </a:lnSpc>
                  <a:spcBef>
                    <a:spcPts val="800"/>
                  </a:spcBef>
                </a:pPr>
                <a:r>
                  <a:rPr lang="en-US" sz="1400" dirty="0">
                    <a:gradFill>
                      <a:gsLst>
                        <a:gs pos="1250">
                          <a:schemeClr val="tx2"/>
                        </a:gs>
                        <a:gs pos="100000">
                          <a:schemeClr val="tx2"/>
                        </a:gs>
                      </a:gsLst>
                      <a:lin ang="5400000" scaled="0"/>
                    </a:gradFill>
                  </a:rPr>
                  <a:t>Rich </a:t>
                </a:r>
                <a:r>
                  <a:rPr lang="en-US" sz="1400" dirty="0" smtClean="0">
                    <a:gradFill>
                      <a:gsLst>
                        <a:gs pos="1250">
                          <a:schemeClr val="tx2"/>
                        </a:gs>
                        <a:gs pos="100000">
                          <a:schemeClr val="tx2"/>
                        </a:gs>
                      </a:gsLst>
                      <a:lin ang="5400000" scaled="0"/>
                    </a:gradFill>
                  </a:rPr>
                  <a:t>web </a:t>
                </a:r>
                <a:r>
                  <a:rPr lang="en-US" sz="1400" dirty="0">
                    <a:gradFill>
                      <a:gsLst>
                        <a:gs pos="1250">
                          <a:schemeClr val="tx2"/>
                        </a:gs>
                        <a:gs pos="100000">
                          <a:schemeClr val="tx2"/>
                        </a:gs>
                      </a:gsLst>
                      <a:lin ang="5400000" scaled="0"/>
                    </a:gradFill>
                  </a:rPr>
                  <a:t>content</a:t>
                </a:r>
              </a:p>
            </p:txBody>
          </p:sp>
          <p:sp>
            <p:nvSpPr>
              <p:cNvPr id="88" name="Rectangle 87"/>
              <p:cNvSpPr/>
              <p:nvPr/>
            </p:nvSpPr>
            <p:spPr>
              <a:xfrm>
                <a:off x="1951107" y="1326522"/>
                <a:ext cx="1925999"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YouTube </a:t>
                </a:r>
                <a:r>
                  <a:rPr lang="en-US" sz="1400" dirty="0" smtClean="0">
                    <a:gradFill>
                      <a:gsLst>
                        <a:gs pos="1250">
                          <a:schemeClr val="bg2"/>
                        </a:gs>
                        <a:gs pos="100000">
                          <a:schemeClr val="bg2"/>
                        </a:gs>
                      </a:gsLst>
                      <a:lin ang="5400000" scaled="0"/>
                    </a:gradFill>
                  </a:rPr>
                  <a:t>video and photo gallery</a:t>
                </a:r>
                <a:endParaRPr lang="en-US" sz="1400" dirty="0">
                  <a:gradFill>
                    <a:gsLst>
                      <a:gs pos="1250">
                        <a:schemeClr val="bg2"/>
                      </a:gs>
                      <a:gs pos="100000">
                        <a:schemeClr val="bg2"/>
                      </a:gs>
                    </a:gsLst>
                    <a:lin ang="5400000" scaled="0"/>
                  </a:gradFill>
                </a:endParaRPr>
              </a:p>
            </p:txBody>
          </p:sp>
          <p:sp>
            <p:nvSpPr>
              <p:cNvPr id="89" name="Rectangle 88"/>
              <p:cNvSpPr/>
              <p:nvPr/>
            </p:nvSpPr>
            <p:spPr>
              <a:xfrm>
                <a:off x="-186938" y="1886735"/>
                <a:ext cx="2130620"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Data v</a:t>
                </a:r>
                <a:r>
                  <a:rPr lang="en-US" sz="1400" dirty="0" smtClean="0">
                    <a:gradFill>
                      <a:gsLst>
                        <a:gs pos="1250">
                          <a:schemeClr val="tx2"/>
                        </a:gs>
                        <a:gs pos="100000">
                          <a:schemeClr val="tx2"/>
                        </a:gs>
                      </a:gsLst>
                      <a:lin ang="5400000" scaled="0"/>
                    </a:gradFill>
                  </a:rPr>
                  <a:t>isualization, analysis and mashups</a:t>
                </a:r>
                <a:endParaRPr lang="en-US" sz="1400" dirty="0">
                  <a:gradFill>
                    <a:gsLst>
                      <a:gs pos="1250">
                        <a:schemeClr val="tx2"/>
                      </a:gs>
                      <a:gs pos="100000">
                        <a:schemeClr val="tx2"/>
                      </a:gs>
                    </a:gsLst>
                    <a:lin ang="5400000" scaled="0"/>
                  </a:gradFill>
                </a:endParaRPr>
              </a:p>
            </p:txBody>
          </p:sp>
          <p:sp>
            <p:nvSpPr>
              <p:cNvPr id="90" name="Rectangle 89"/>
              <p:cNvSpPr/>
              <p:nvPr/>
            </p:nvSpPr>
            <p:spPr>
              <a:xfrm>
                <a:off x="1951107" y="1886735"/>
                <a:ext cx="1955471"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Maps, </a:t>
                </a:r>
                <a:r>
                  <a:rPr lang="en-US" sz="1400" dirty="0" smtClean="0">
                    <a:gradFill>
                      <a:gsLst>
                        <a:gs pos="1250">
                          <a:schemeClr val="bg2"/>
                        </a:gs>
                        <a:gs pos="100000">
                          <a:schemeClr val="bg2"/>
                        </a:gs>
                      </a:gsLst>
                      <a:lin ang="5400000" scaled="0"/>
                    </a:gradFill>
                  </a:rPr>
                  <a:t>custom </a:t>
                </a:r>
                <a:r>
                  <a:rPr lang="en-US" sz="1400" dirty="0">
                    <a:gradFill>
                      <a:gsLst>
                        <a:gs pos="1250">
                          <a:schemeClr val="bg2"/>
                        </a:gs>
                        <a:gs pos="100000">
                          <a:schemeClr val="bg2"/>
                        </a:gs>
                      </a:gsLst>
                      <a:lin ang="5400000" scaled="0"/>
                    </a:gradFill>
                  </a:rPr>
                  <a:t>charts, </a:t>
                </a:r>
                <a:r>
                  <a:rPr lang="en-US" sz="1400" dirty="0" smtClean="0">
                    <a:gradFill>
                      <a:gsLst>
                        <a:gs pos="1250">
                          <a:schemeClr val="bg2"/>
                        </a:gs>
                        <a:gs pos="100000">
                          <a:schemeClr val="bg2"/>
                        </a:gs>
                      </a:gsLst>
                      <a:lin ang="5400000" scaled="0"/>
                    </a:gradFill>
                  </a:rPr>
                  <a:t>and lookups</a:t>
                </a:r>
                <a:endParaRPr lang="en-US" sz="1400" dirty="0">
                  <a:gradFill>
                    <a:gsLst>
                      <a:gs pos="1250">
                        <a:schemeClr val="bg2"/>
                      </a:gs>
                      <a:gs pos="100000">
                        <a:schemeClr val="bg2"/>
                      </a:gs>
                    </a:gsLst>
                    <a:lin ang="5400000" scaled="0"/>
                  </a:gradFill>
                </a:endParaRPr>
              </a:p>
            </p:txBody>
          </p:sp>
          <p:sp>
            <p:nvSpPr>
              <p:cNvPr id="91" name="Rectangle 90"/>
              <p:cNvSpPr/>
              <p:nvPr/>
            </p:nvSpPr>
            <p:spPr>
              <a:xfrm>
                <a:off x="171846" y="2680821"/>
                <a:ext cx="1771836" cy="489365"/>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Reference </a:t>
                </a:r>
                <a:r>
                  <a:rPr lang="en-US" sz="1400" dirty="0" smtClean="0">
                    <a:gradFill>
                      <a:gsLst>
                        <a:gs pos="1250">
                          <a:schemeClr val="tx2"/>
                        </a:gs>
                        <a:gs pos="100000">
                          <a:schemeClr val="tx2"/>
                        </a:gs>
                      </a:gsLst>
                      <a:lin ang="5400000" scaled="0"/>
                    </a:gradFill>
                  </a:rPr>
                  <a:t>tools</a:t>
                </a:r>
                <a:endParaRPr lang="en-US" sz="1400" dirty="0">
                  <a:gradFill>
                    <a:gsLst>
                      <a:gs pos="1250">
                        <a:schemeClr val="tx2"/>
                      </a:gs>
                      <a:gs pos="100000">
                        <a:schemeClr val="tx2"/>
                      </a:gs>
                    </a:gsLst>
                    <a:lin ang="5400000" scaled="0"/>
                  </a:gradFill>
                </a:endParaRPr>
              </a:p>
            </p:txBody>
          </p:sp>
          <p:sp>
            <p:nvSpPr>
              <p:cNvPr id="92" name="Rectangle 91"/>
              <p:cNvSpPr/>
              <p:nvPr/>
            </p:nvSpPr>
            <p:spPr>
              <a:xfrm>
                <a:off x="-47657" y="3260635"/>
                <a:ext cx="199133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Content a</a:t>
                </a:r>
                <a:r>
                  <a:rPr lang="en-US" sz="1400" dirty="0" smtClean="0">
                    <a:gradFill>
                      <a:gsLst>
                        <a:gs pos="1250">
                          <a:schemeClr val="tx2"/>
                        </a:gs>
                        <a:gs pos="100000">
                          <a:schemeClr val="tx2"/>
                        </a:gs>
                      </a:gsLst>
                      <a:lin ang="5400000" scaled="0"/>
                    </a:gradFill>
                  </a:rPr>
                  <a:t>uthoring and </a:t>
                </a:r>
                <a:r>
                  <a:rPr lang="en-US" sz="1400" dirty="0">
                    <a:gradFill>
                      <a:gsLst>
                        <a:gs pos="1250">
                          <a:schemeClr val="tx2"/>
                        </a:gs>
                        <a:gs pos="100000">
                          <a:schemeClr val="tx2"/>
                        </a:gs>
                      </a:gsLst>
                      <a:lin ang="5400000" scaled="0"/>
                    </a:gradFill>
                  </a:rPr>
                  <a:t>p</a:t>
                </a:r>
                <a:r>
                  <a:rPr lang="en-US" sz="1400" dirty="0" smtClean="0">
                    <a:gradFill>
                      <a:gsLst>
                        <a:gs pos="1250">
                          <a:schemeClr val="tx2"/>
                        </a:gs>
                        <a:gs pos="100000">
                          <a:schemeClr val="tx2"/>
                        </a:gs>
                      </a:gsLst>
                      <a:lin ang="5400000" scaled="0"/>
                    </a:gradFill>
                  </a:rPr>
                  <a:t>ublishing</a:t>
                </a:r>
                <a:endParaRPr lang="en-US" sz="1400" dirty="0">
                  <a:gradFill>
                    <a:gsLst>
                      <a:gs pos="1250">
                        <a:schemeClr val="tx2"/>
                      </a:gs>
                      <a:gs pos="100000">
                        <a:schemeClr val="tx2"/>
                      </a:gs>
                    </a:gsLst>
                    <a:lin ang="5400000" scaled="0"/>
                  </a:gradFill>
                </a:endParaRPr>
              </a:p>
            </p:txBody>
          </p:sp>
          <p:sp>
            <p:nvSpPr>
              <p:cNvPr id="93" name="Rectangle 92"/>
              <p:cNvSpPr/>
              <p:nvPr/>
            </p:nvSpPr>
            <p:spPr>
              <a:xfrm>
                <a:off x="27253" y="3876229"/>
                <a:ext cx="1916429" cy="683264"/>
              </a:xfrm>
              <a:prstGeom prst="rect">
                <a:avLst/>
              </a:prstGeom>
            </p:spPr>
            <p:txBody>
              <a:bodyPr wrap="square" lIns="182880" tIns="146304" rIns="182880" bIns="146304">
                <a:spAutoFit/>
              </a:bodyPr>
              <a:lstStyle/>
              <a:p>
                <a:pPr algn="r">
                  <a:lnSpc>
                    <a:spcPct val="90000"/>
                  </a:lnSpc>
                  <a:spcBef>
                    <a:spcPts val="800"/>
                  </a:spcBef>
                </a:pPr>
                <a:r>
                  <a:rPr lang="en-US" sz="1400" dirty="0" smtClean="0">
                    <a:gradFill>
                      <a:gsLst>
                        <a:gs pos="1250">
                          <a:schemeClr val="tx2"/>
                        </a:gs>
                        <a:gs pos="100000">
                          <a:schemeClr val="tx2"/>
                        </a:gs>
                      </a:gsLst>
                      <a:lin ang="5400000" scaled="0"/>
                    </a:gradFill>
                  </a:rPr>
                  <a:t>Contextual content and services</a:t>
                </a:r>
                <a:endParaRPr lang="en-US" sz="1400" dirty="0">
                  <a:gradFill>
                    <a:gsLst>
                      <a:gs pos="1250">
                        <a:schemeClr val="tx2"/>
                      </a:gs>
                      <a:gs pos="100000">
                        <a:schemeClr val="tx2"/>
                      </a:gs>
                    </a:gsLst>
                    <a:lin ang="5400000" scaled="0"/>
                  </a:gradFill>
                </a:endParaRPr>
              </a:p>
            </p:txBody>
          </p:sp>
          <p:sp>
            <p:nvSpPr>
              <p:cNvPr id="94" name="Rectangle 93"/>
              <p:cNvSpPr/>
              <p:nvPr/>
            </p:nvSpPr>
            <p:spPr>
              <a:xfrm>
                <a:off x="165863" y="4651111"/>
                <a:ext cx="1777819" cy="683264"/>
              </a:xfrm>
              <a:prstGeom prst="rect">
                <a:avLst/>
              </a:prstGeom>
            </p:spPr>
            <p:txBody>
              <a:bodyPr wrap="square" lIns="182880" tIns="146304" rIns="182880" bIns="146304">
                <a:spAutoFit/>
              </a:bodyPr>
              <a:lstStyle/>
              <a:p>
                <a:pPr algn="r">
                  <a:lnSpc>
                    <a:spcPct val="90000"/>
                  </a:lnSpc>
                  <a:spcBef>
                    <a:spcPts val="800"/>
                  </a:spcBef>
                </a:pPr>
                <a:r>
                  <a:rPr lang="en-US" sz="1400" dirty="0">
                    <a:gradFill>
                      <a:gsLst>
                        <a:gs pos="1250">
                          <a:schemeClr val="tx2"/>
                        </a:gs>
                        <a:gs pos="100000">
                          <a:schemeClr val="tx2"/>
                        </a:gs>
                      </a:gsLst>
                      <a:lin ang="5400000" scaled="0"/>
                    </a:gradFill>
                  </a:rPr>
                  <a:t>Workflow and </a:t>
                </a:r>
                <a:r>
                  <a:rPr lang="en-US" sz="1400" dirty="0" smtClean="0">
                    <a:gradFill>
                      <a:gsLst>
                        <a:gs pos="1250">
                          <a:schemeClr val="tx2"/>
                        </a:gs>
                        <a:gs pos="100000">
                          <a:schemeClr val="tx2"/>
                        </a:gs>
                      </a:gsLst>
                      <a:lin ang="5400000" scaled="0"/>
                    </a:gradFill>
                  </a:rPr>
                  <a:t>collaboration</a:t>
                </a:r>
                <a:endParaRPr lang="en-US" sz="1400" dirty="0">
                  <a:gradFill>
                    <a:gsLst>
                      <a:gs pos="1250">
                        <a:schemeClr val="tx2"/>
                      </a:gs>
                      <a:gs pos="100000">
                        <a:schemeClr val="tx2"/>
                      </a:gs>
                    </a:gsLst>
                    <a:lin ang="5400000" scaled="0"/>
                  </a:gradFill>
                </a:endParaRPr>
              </a:p>
            </p:txBody>
          </p:sp>
          <p:sp>
            <p:nvSpPr>
              <p:cNvPr id="95" name="Rectangle 94"/>
              <p:cNvSpPr/>
              <p:nvPr/>
            </p:nvSpPr>
            <p:spPr>
              <a:xfrm>
                <a:off x="1951107" y="3260635"/>
                <a:ext cx="1720370"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Doc </a:t>
                </a:r>
                <a:r>
                  <a:rPr lang="en-US" sz="1400" dirty="0" smtClean="0">
                    <a:gradFill>
                      <a:gsLst>
                        <a:gs pos="1250">
                          <a:schemeClr val="bg2"/>
                        </a:gs>
                        <a:gs pos="100000">
                          <a:schemeClr val="bg2"/>
                        </a:gs>
                      </a:gsLst>
                      <a:lin ang="5400000" scaled="0"/>
                    </a:gradFill>
                  </a:rPr>
                  <a:t>builders and print </a:t>
                </a:r>
                <a:r>
                  <a:rPr lang="en-US" sz="1400" dirty="0">
                    <a:gradFill>
                      <a:gsLst>
                        <a:gs pos="1250">
                          <a:schemeClr val="bg2"/>
                        </a:gs>
                        <a:gs pos="100000">
                          <a:schemeClr val="bg2"/>
                        </a:gs>
                      </a:gsLst>
                      <a:lin ang="5400000" scaled="0"/>
                    </a:gradFill>
                  </a:rPr>
                  <a:t>services</a:t>
                </a:r>
              </a:p>
            </p:txBody>
          </p:sp>
          <p:sp>
            <p:nvSpPr>
              <p:cNvPr id="96" name="Rectangle 95"/>
              <p:cNvSpPr/>
              <p:nvPr/>
            </p:nvSpPr>
            <p:spPr>
              <a:xfrm>
                <a:off x="1951107" y="4651111"/>
                <a:ext cx="2107886"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Project tracking, </a:t>
                </a:r>
                <a:r>
                  <a:rPr lang="en-US" sz="1400" dirty="0" smtClean="0">
                    <a:gradFill>
                      <a:gsLst>
                        <a:gs pos="1250">
                          <a:schemeClr val="bg2"/>
                        </a:gs>
                        <a:gs pos="100000">
                          <a:schemeClr val="bg2"/>
                        </a:gs>
                      </a:gsLst>
                      <a:lin ang="5400000" scaled="0"/>
                    </a:gradFill>
                  </a:rPr>
                  <a:t>coauthoring</a:t>
                </a:r>
                <a:endParaRPr lang="en-US" sz="1400" dirty="0">
                  <a:gradFill>
                    <a:gsLst>
                      <a:gs pos="1250">
                        <a:schemeClr val="bg2"/>
                      </a:gs>
                      <a:gs pos="100000">
                        <a:schemeClr val="bg2"/>
                      </a:gs>
                    </a:gsLst>
                    <a:lin ang="5400000" scaled="0"/>
                  </a:gradFill>
                </a:endParaRPr>
              </a:p>
            </p:txBody>
          </p:sp>
          <p:sp>
            <p:nvSpPr>
              <p:cNvPr id="97" name="Oval 28"/>
              <p:cNvSpPr/>
              <p:nvPr/>
            </p:nvSpPr>
            <p:spPr>
              <a:xfrm>
                <a:off x="1006888" y="5995223"/>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grpSp>
      </p:grpSp>
      <p:grpSp>
        <p:nvGrpSpPr>
          <p:cNvPr id="98" name="Group 97"/>
          <p:cNvGrpSpPr/>
          <p:nvPr/>
        </p:nvGrpSpPr>
        <p:grpSpPr>
          <a:xfrm>
            <a:off x="3995582" y="1465616"/>
            <a:ext cx="3974620" cy="5308332"/>
            <a:chOff x="3881282" y="1313216"/>
            <a:chExt cx="3974620" cy="5308332"/>
          </a:xfrm>
        </p:grpSpPr>
        <p:sp>
          <p:nvSpPr>
            <p:cNvPr id="99" name="Rectangle 98"/>
            <p:cNvSpPr/>
            <p:nvPr/>
          </p:nvSpPr>
          <p:spPr>
            <a:xfrm>
              <a:off x="3905637" y="1326522"/>
              <a:ext cx="1967968" cy="489365"/>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Content </a:t>
              </a:r>
              <a:r>
                <a:rPr lang="en-US" sz="1400" dirty="0" smtClean="0">
                  <a:gradFill>
                    <a:gsLst>
                      <a:gs pos="1250">
                        <a:schemeClr val="tx2"/>
                      </a:gs>
                      <a:gs pos="100000">
                        <a:schemeClr val="tx2"/>
                      </a:gs>
                    </a:gsLst>
                    <a:lin ang="5400000" scaled="0"/>
                  </a:gradFill>
                </a:rPr>
                <a:t>authoring</a:t>
              </a:r>
              <a:endParaRPr lang="en-US" sz="1400" dirty="0">
                <a:gradFill>
                  <a:gsLst>
                    <a:gs pos="1250">
                      <a:schemeClr val="tx2"/>
                    </a:gs>
                    <a:gs pos="100000">
                      <a:schemeClr val="tx2"/>
                    </a:gs>
                  </a:gsLst>
                  <a:lin ang="5400000" scaled="0"/>
                </a:gradFill>
              </a:endParaRPr>
            </a:p>
          </p:txBody>
        </p:sp>
        <p:sp>
          <p:nvSpPr>
            <p:cNvPr id="100" name="Rectangle 99"/>
            <p:cNvSpPr/>
            <p:nvPr/>
          </p:nvSpPr>
          <p:spPr>
            <a:xfrm>
              <a:off x="5881799" y="1326522"/>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Resumes and contracts</a:t>
              </a:r>
            </a:p>
          </p:txBody>
        </p:sp>
        <p:sp>
          <p:nvSpPr>
            <p:cNvPr id="101" name="Rectangle 100"/>
            <p:cNvSpPr/>
            <p:nvPr/>
          </p:nvSpPr>
          <p:spPr>
            <a:xfrm>
              <a:off x="4564850" y="1886735"/>
              <a:ext cx="1308755" cy="489365"/>
            </a:xfrm>
            <a:prstGeom prst="rect">
              <a:avLst/>
            </a:prstGeom>
          </p:spPr>
          <p:txBody>
            <a:bodyPr wrap="non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Dashboards</a:t>
              </a:r>
            </a:p>
          </p:txBody>
        </p:sp>
        <p:sp>
          <p:nvSpPr>
            <p:cNvPr id="102" name="Rectangle 101"/>
            <p:cNvSpPr/>
            <p:nvPr/>
          </p:nvSpPr>
          <p:spPr>
            <a:xfrm>
              <a:off x="5881799" y="1886735"/>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Data analysis and </a:t>
              </a:r>
              <a:r>
                <a:rPr lang="en-US" sz="1400" dirty="0" smtClean="0">
                  <a:gradFill>
                    <a:gsLst>
                      <a:gs pos="1250">
                        <a:schemeClr val="bg2"/>
                      </a:gs>
                      <a:gs pos="100000">
                        <a:schemeClr val="bg2"/>
                      </a:gs>
                    </a:gsLst>
                    <a:lin ang="5400000" scaled="0"/>
                  </a:gradFill>
                </a:rPr>
                <a:t>data </a:t>
              </a:r>
              <a:r>
                <a:rPr lang="en-US" sz="1400" dirty="0">
                  <a:gradFill>
                    <a:gsLst>
                      <a:gs pos="1250">
                        <a:schemeClr val="bg2"/>
                      </a:gs>
                      <a:gs pos="100000">
                        <a:schemeClr val="bg2"/>
                      </a:gs>
                    </a:gsLst>
                    <a:lin ang="5400000" scaled="0"/>
                  </a:gradFill>
                </a:rPr>
                <a:t>mashups</a:t>
              </a:r>
            </a:p>
          </p:txBody>
        </p:sp>
        <p:sp>
          <p:nvSpPr>
            <p:cNvPr id="103" name="Rectangle 102"/>
            <p:cNvSpPr/>
            <p:nvPr/>
          </p:nvSpPr>
          <p:spPr>
            <a:xfrm>
              <a:off x="4223928" y="2680821"/>
              <a:ext cx="1649677" cy="683264"/>
            </a:xfrm>
            <a:prstGeom prst="rect">
              <a:avLst/>
            </a:prstGeom>
          </p:spPr>
          <p:txBody>
            <a:bodyPr wrap="square" lIns="182880" tIns="146304" rIns="182880" bIns="146304">
              <a:spAutoFit/>
            </a:bodyPr>
            <a:lstStyle/>
            <a:p>
              <a:pPr algn="r">
                <a:lnSpc>
                  <a:spcPct val="90000"/>
                </a:lnSpc>
              </a:pPr>
              <a:r>
                <a:rPr lang="en-US" sz="1400" dirty="0">
                  <a:gradFill>
                    <a:gsLst>
                      <a:gs pos="1250">
                        <a:schemeClr val="tx2"/>
                      </a:gs>
                      <a:gs pos="100000">
                        <a:schemeClr val="tx2"/>
                      </a:gs>
                    </a:gsLst>
                    <a:lin ang="5400000" scaled="0"/>
                  </a:gradFill>
                </a:rPr>
                <a:t>Forms </a:t>
              </a:r>
              <a:r>
                <a:rPr lang="en-US" sz="1400" dirty="0" smtClean="0">
                  <a:gradFill>
                    <a:gsLst>
                      <a:gs pos="1250">
                        <a:schemeClr val="tx2"/>
                      </a:gs>
                      <a:gs pos="100000">
                        <a:schemeClr val="tx2"/>
                      </a:gs>
                    </a:gsLst>
                    <a:lin ang="5400000" scaled="0"/>
                  </a:gradFill>
                </a:rPr>
                <a:t>and</a:t>
              </a:r>
              <a:endParaRPr lang="en-US" sz="1400" dirty="0">
                <a:gradFill>
                  <a:gsLst>
                    <a:gs pos="1250">
                      <a:schemeClr val="tx2"/>
                    </a:gs>
                    <a:gs pos="100000">
                      <a:schemeClr val="tx2"/>
                    </a:gs>
                  </a:gsLst>
                  <a:lin ang="5400000" scaled="0"/>
                </a:gradFill>
              </a:endParaRPr>
            </a:p>
            <a:p>
              <a:pPr algn="r">
                <a:lnSpc>
                  <a:spcPct val="90000"/>
                </a:lnSpc>
              </a:pPr>
              <a:r>
                <a:rPr lang="en-US" sz="1400" dirty="0" smtClean="0">
                  <a:gradFill>
                    <a:gsLst>
                      <a:gs pos="1250">
                        <a:schemeClr val="tx2"/>
                      </a:gs>
                      <a:gs pos="100000">
                        <a:schemeClr val="tx2"/>
                      </a:gs>
                    </a:gsLst>
                    <a:lin ang="5400000" scaled="0"/>
                  </a:gradFill>
                </a:rPr>
                <a:t>reports</a:t>
              </a:r>
              <a:endParaRPr lang="en-US" sz="1400" dirty="0">
                <a:gradFill>
                  <a:gsLst>
                    <a:gs pos="1250">
                      <a:schemeClr val="tx2"/>
                    </a:gs>
                    <a:gs pos="100000">
                      <a:schemeClr val="tx2"/>
                    </a:gs>
                  </a:gsLst>
                  <a:lin ang="5400000" scaled="0"/>
                </a:gradFill>
              </a:endParaRPr>
            </a:p>
          </p:txBody>
        </p:sp>
        <p:sp>
          <p:nvSpPr>
            <p:cNvPr id="104" name="Rectangle 103"/>
            <p:cNvSpPr/>
            <p:nvPr/>
          </p:nvSpPr>
          <p:spPr>
            <a:xfrm>
              <a:off x="5881799" y="2680821"/>
              <a:ext cx="1775858" cy="683264"/>
            </a:xfrm>
            <a:prstGeom prst="rect">
              <a:avLst/>
            </a:prstGeom>
          </p:spPr>
          <p:txBody>
            <a:bodyPr wrap="square" lIns="182880" tIns="146304" rIns="182880" bIns="146304">
              <a:spAutoFit/>
            </a:bodyPr>
            <a:lstStyle/>
            <a:p>
              <a:pPr>
                <a:lnSpc>
                  <a:spcPct val="90000"/>
                </a:lnSpc>
                <a:spcBef>
                  <a:spcPts val="800"/>
                </a:spcBef>
              </a:pPr>
              <a:r>
                <a:rPr lang="en-US" sz="1400" dirty="0">
                  <a:gradFill>
                    <a:gsLst>
                      <a:gs pos="1250">
                        <a:schemeClr val="bg2"/>
                      </a:gs>
                      <a:gs pos="100000">
                        <a:schemeClr val="bg2"/>
                      </a:gs>
                    </a:gsLst>
                    <a:lin ang="5400000" scaled="0"/>
                  </a:gradFill>
                </a:rPr>
                <a:t>Legal forms </a:t>
              </a:r>
              <a:r>
                <a:rPr lang="en-US" sz="1400" dirty="0" smtClean="0">
                  <a:gradFill>
                    <a:gsLst>
                      <a:gs pos="1250">
                        <a:schemeClr val="bg2"/>
                      </a:gs>
                      <a:gs pos="100000">
                        <a:schemeClr val="bg2"/>
                      </a:gs>
                    </a:gsLst>
                    <a:lin ang="5400000" scaled="0"/>
                  </a:gradFill>
                </a:rPr>
                <a:t>and</a:t>
              </a:r>
              <a:r>
                <a:rPr lang="en-US" sz="1400" dirty="0">
                  <a:gradFill>
                    <a:gsLst>
                      <a:gs pos="1250">
                        <a:schemeClr val="bg2"/>
                      </a:gs>
                      <a:gs pos="100000">
                        <a:schemeClr val="bg2"/>
                      </a:gs>
                    </a:gsLst>
                    <a:lin ang="5400000" scaled="0"/>
                  </a:gradFill>
                </a:rPr>
                <a:t> </a:t>
              </a:r>
              <a:r>
                <a:rPr lang="en-US" sz="1400" dirty="0" smtClean="0">
                  <a:gradFill>
                    <a:gsLst>
                      <a:gs pos="1250">
                        <a:schemeClr val="bg2"/>
                      </a:gs>
                      <a:gs pos="100000">
                        <a:schemeClr val="bg2"/>
                      </a:gs>
                    </a:gsLst>
                    <a:lin ang="5400000" scaled="0"/>
                  </a:gradFill>
                </a:rPr>
                <a:t>financial </a:t>
              </a:r>
              <a:r>
                <a:rPr lang="en-US" sz="1400" dirty="0">
                  <a:gradFill>
                    <a:gsLst>
                      <a:gs pos="1250">
                        <a:schemeClr val="bg2"/>
                      </a:gs>
                      <a:gs pos="100000">
                        <a:schemeClr val="bg2"/>
                      </a:gs>
                    </a:gsLst>
                    <a:lin ang="5400000" scaled="0"/>
                  </a:gradFill>
                </a:rPr>
                <a:t>reports</a:t>
              </a:r>
            </a:p>
          </p:txBody>
        </p:sp>
        <p:grpSp>
          <p:nvGrpSpPr>
            <p:cNvPr id="105" name="Group 104"/>
            <p:cNvGrpSpPr/>
            <p:nvPr/>
          </p:nvGrpSpPr>
          <p:grpSpPr>
            <a:xfrm>
              <a:off x="3881282" y="4473730"/>
              <a:ext cx="3974620" cy="2147818"/>
              <a:chOff x="3881282" y="4473730"/>
              <a:chExt cx="3974620" cy="2147818"/>
            </a:xfrm>
          </p:grpSpPr>
          <p:sp>
            <p:nvSpPr>
              <p:cNvPr id="107" name="Rectangle 106"/>
              <p:cNvSpPr/>
              <p:nvPr/>
            </p:nvSpPr>
            <p:spPr>
              <a:xfrm>
                <a:off x="3881282" y="4473730"/>
                <a:ext cx="3974620" cy="2147818"/>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Document template</a:t>
                </a:r>
                <a:endParaRPr lang="en-US" sz="2800" dirty="0">
                  <a:gradFill>
                    <a:gsLst>
                      <a:gs pos="1250">
                        <a:schemeClr val="bg1"/>
                      </a:gs>
                      <a:gs pos="100000">
                        <a:schemeClr val="bg1"/>
                      </a:gs>
                    </a:gsLst>
                    <a:lin ang="5400000" scaled="0"/>
                  </a:gradFill>
                  <a:latin typeface="+mj-lt"/>
                </a:endParaRPr>
              </a:p>
            </p:txBody>
          </p:sp>
          <p:sp>
            <p:nvSpPr>
              <p:cNvPr id="108" name="Oval 28"/>
              <p:cNvSpPr/>
              <p:nvPr/>
            </p:nvSpPr>
            <p:spPr>
              <a:xfrm>
                <a:off x="3960652" y="5167607"/>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sp>
            <p:nvSpPr>
              <p:cNvPr id="109" name="Oval 28"/>
              <p:cNvSpPr/>
              <p:nvPr/>
            </p:nvSpPr>
            <p:spPr>
              <a:xfrm>
                <a:off x="5902529" y="5167606"/>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sp>
            <p:nvSpPr>
              <p:cNvPr id="110" name="Oval 28"/>
              <p:cNvSpPr/>
              <p:nvPr/>
            </p:nvSpPr>
            <p:spPr>
              <a:xfrm>
                <a:off x="3960652"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sp>
            <p:nvSpPr>
              <p:cNvPr id="111" name="Oval 28"/>
              <p:cNvSpPr/>
              <p:nvPr/>
            </p:nvSpPr>
            <p:spPr>
              <a:xfrm>
                <a:off x="5902529" y="5885540"/>
                <a:ext cx="1871180" cy="640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sz="1799" dirty="0">
                    <a:gradFill>
                      <a:gsLst>
                        <a:gs pos="1250">
                          <a:schemeClr val="tx1"/>
                        </a:gs>
                        <a:gs pos="100000">
                          <a:schemeClr val="tx1"/>
                        </a:gs>
                      </a:gsLst>
                      <a:lin ang="5400000" scaled="0"/>
                    </a:gradFill>
                  </a:rPr>
                  <a:t>Office add-in</a:t>
                </a:r>
              </a:p>
            </p:txBody>
          </p:sp>
        </p:grpSp>
        <p:cxnSp>
          <p:nvCxnSpPr>
            <p:cNvPr id="106" name="Straight Connector 105"/>
            <p:cNvCxnSpPr/>
            <p:nvPr/>
          </p:nvCxnSpPr>
          <p:spPr>
            <a:xfrm flipV="1">
              <a:off x="5868593" y="1313216"/>
              <a:ext cx="0" cy="3328481"/>
            </a:xfrm>
            <a:prstGeom prst="line">
              <a:avLst/>
            </a:prstGeom>
            <a:noFill/>
            <a:ln w="28575" cap="rnd" cmpd="sng" algn="ctr">
              <a:solidFill>
                <a:schemeClr val="tx2"/>
              </a:solidFill>
              <a:prstDash val="sysDot"/>
              <a:tailEnd type="oval"/>
            </a:ln>
            <a:effectLst/>
          </p:spPr>
        </p:cxnSp>
      </p:grpSp>
      <p:sp useBgFill="1">
        <p:nvSpPr>
          <p:cNvPr id="112" name="Rectangle 111"/>
          <p:cNvSpPr/>
          <p:nvPr/>
        </p:nvSpPr>
        <p:spPr bwMode="auto">
          <a:xfrm>
            <a:off x="114300" y="6781800"/>
            <a:ext cx="12461966" cy="92853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5944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750" fill="hold"/>
                                        <p:tgtEl>
                                          <p:spTgt spid="82"/>
                                        </p:tgtEl>
                                        <p:attrNameLst>
                                          <p:attrName>ppt_x</p:attrName>
                                        </p:attrNameLst>
                                      </p:cBhvr>
                                      <p:tavLst>
                                        <p:tav tm="0">
                                          <p:val>
                                            <p:strVal val="#ppt_x"/>
                                          </p:val>
                                        </p:tav>
                                        <p:tav tm="100000">
                                          <p:val>
                                            <p:strVal val="#ppt_x"/>
                                          </p:val>
                                        </p:tav>
                                      </p:tavLst>
                                    </p:anim>
                                    <p:anim calcmode="lin" valueType="num">
                                      <p:cBhvr additive="base">
                                        <p:cTn id="8"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750" fill="hold"/>
                                        <p:tgtEl>
                                          <p:spTgt spid="98"/>
                                        </p:tgtEl>
                                        <p:attrNameLst>
                                          <p:attrName>ppt_x</p:attrName>
                                        </p:attrNameLst>
                                      </p:cBhvr>
                                      <p:tavLst>
                                        <p:tav tm="0">
                                          <p:val>
                                            <p:strVal val="#ppt_x"/>
                                          </p:val>
                                        </p:tav>
                                        <p:tav tm="100000">
                                          <p:val>
                                            <p:strVal val="#ppt_x"/>
                                          </p:val>
                                        </p:tav>
                                      </p:tavLst>
                                    </p:anim>
                                    <p:anim calcmode="lin" valueType="num">
                                      <p:cBhvr additive="base">
                                        <p:cTn id="14" dur="75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750" fill="hold"/>
                                        <p:tgtEl>
                                          <p:spTgt spid="59"/>
                                        </p:tgtEl>
                                        <p:attrNameLst>
                                          <p:attrName>ppt_x</p:attrName>
                                        </p:attrNameLst>
                                      </p:cBhvr>
                                      <p:tavLst>
                                        <p:tav tm="0">
                                          <p:val>
                                            <p:strVal val="#ppt_x"/>
                                          </p:val>
                                        </p:tav>
                                        <p:tav tm="100000">
                                          <p:val>
                                            <p:strVal val="#ppt_x"/>
                                          </p:val>
                                        </p:tav>
                                      </p:tavLst>
                                    </p:anim>
                                    <p:anim calcmode="lin" valueType="num">
                                      <p:cBhvr additive="base">
                                        <p:cTn id="20"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nvPr>
        </p:nvGraphicFramePr>
        <p:xfrm>
          <a:off x="630185" y="1476401"/>
          <a:ext cx="9323152"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val="2056504082"/>
                    </a:ext>
                  </a:extLst>
                </a:gridCol>
                <a:gridCol w="1165394">
                  <a:extLst>
                    <a:ext uri="{9D8B030D-6E8A-4147-A177-3AD203B41FA5}">
                      <a16:colId xmlns:a16="http://schemas.microsoft.com/office/drawing/2014/main" val="3242084172"/>
                    </a:ext>
                  </a:extLst>
                </a:gridCol>
                <a:gridCol w="1165394">
                  <a:extLst>
                    <a:ext uri="{9D8B030D-6E8A-4147-A177-3AD203B41FA5}">
                      <a16:colId xmlns:a16="http://schemas.microsoft.com/office/drawing/2014/main" val="1267922834"/>
                    </a:ext>
                  </a:extLst>
                </a:gridCol>
                <a:gridCol w="1165394">
                  <a:extLst>
                    <a:ext uri="{9D8B030D-6E8A-4147-A177-3AD203B41FA5}">
                      <a16:colId xmlns:a16="http://schemas.microsoft.com/office/drawing/2014/main" val="2213391107"/>
                    </a:ext>
                  </a:extLst>
                </a:gridCol>
                <a:gridCol w="1165394">
                  <a:extLst>
                    <a:ext uri="{9D8B030D-6E8A-4147-A177-3AD203B41FA5}">
                      <a16:colId xmlns:a16="http://schemas.microsoft.com/office/drawing/2014/main" val="4228093556"/>
                    </a:ext>
                  </a:extLst>
                </a:gridCol>
                <a:gridCol w="1165394">
                  <a:extLst>
                    <a:ext uri="{9D8B030D-6E8A-4147-A177-3AD203B41FA5}">
                      <a16:colId xmlns:a16="http://schemas.microsoft.com/office/drawing/2014/main" val="420889860"/>
                    </a:ext>
                  </a:extLst>
                </a:gridCol>
                <a:gridCol w="1165394">
                  <a:extLst>
                    <a:ext uri="{9D8B030D-6E8A-4147-A177-3AD203B41FA5}">
                      <a16:colId xmlns:a16="http://schemas.microsoft.com/office/drawing/2014/main" val="614192711"/>
                    </a:ext>
                  </a:extLst>
                </a:gridCol>
                <a:gridCol w="1165394">
                  <a:extLst>
                    <a:ext uri="{9D8B030D-6E8A-4147-A177-3AD203B41FA5}">
                      <a16:colId xmlns:a16="http://schemas.microsoft.com/office/drawing/2014/main" val="552487028"/>
                    </a:ext>
                  </a:extLst>
                </a:gridCol>
              </a:tblGrid>
              <a:tr h="889114">
                <a:tc>
                  <a:txBody>
                    <a:bodyPr/>
                    <a:lstStyle/>
                    <a:p>
                      <a:endParaRPr lang="en-US" sz="1400" b="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noFill/>
                  </a:tcPr>
                </a:tc>
                <a:tc>
                  <a:txBody>
                    <a:bodyPr/>
                    <a:lstStyle/>
                    <a:p>
                      <a:pPr algn="ctr"/>
                      <a:r>
                        <a:rPr lang="en-US" sz="1400" b="0" dirty="0" smtClean="0">
                          <a:latin typeface="Segoe UI Semibold" panose="020B0702040204020203" pitchFamily="34" charset="0"/>
                          <a:cs typeface="Segoe UI Semibold" panose="020B0702040204020203" pitchFamily="34" charset="0"/>
                        </a:rPr>
                        <a:t>Win32</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Online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iPad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iPhone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Mac</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Android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UWA</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pPr algn="ctr"/>
                      <a:endParaRPr lang="en-US" sz="1400" dirty="0">
                        <a:solidFill>
                          <a:schemeClr val="tx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smtClean="0">
                          <a:solidFill>
                            <a:schemeClr val="bg1"/>
                          </a:solidFill>
                        </a:rPr>
                        <a:t>Read</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solidFill>
                            <a:schemeClr val="bg1"/>
                          </a:solidFill>
                        </a:rPr>
                        <a:t>Compose</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endParaRPr lang="en-US" sz="1400" dirty="0"/>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APIs</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r>
                        <a:rPr lang="en-US" sz="1400" dirty="0" smtClean="0">
                          <a:solidFill>
                            <a:schemeClr val="bg1"/>
                          </a:solidFill>
                        </a:rPr>
                        <a:t>View</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Edit</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247050" y="3462117"/>
            <a:ext cx="1509537" cy="1829683"/>
            <a:chOff x="10327835" y="3461411"/>
            <a:chExt cx="1539806" cy="1866372"/>
          </a:xfrm>
        </p:grpSpPr>
        <p:grpSp>
          <p:nvGrpSpPr>
            <p:cNvPr id="8" name="Group 7"/>
            <p:cNvGrpSpPr/>
            <p:nvPr/>
          </p:nvGrpSpPr>
          <p:grpSpPr>
            <a:xfrm>
              <a:off x="10327835" y="3461411"/>
              <a:ext cx="1423544" cy="493052"/>
              <a:chOff x="10049541" y="3389885"/>
              <a:chExt cx="1423746" cy="493122"/>
            </a:xfrm>
          </p:grpSpPr>
          <p:sp>
            <p:nvSpPr>
              <p:cNvPr id="12" name="Rectangle 11"/>
              <p:cNvSpPr/>
              <p:nvPr/>
            </p:nvSpPr>
            <p:spPr bwMode="auto">
              <a:xfrm>
                <a:off x="10049541" y="3477031"/>
                <a:ext cx="548640" cy="377067"/>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327835" y="4838589"/>
              <a:ext cx="1539806" cy="489194"/>
              <a:chOff x="10049541" y="4388185"/>
              <a:chExt cx="1540025" cy="489264"/>
            </a:xfrm>
          </p:grpSpPr>
          <p:sp>
            <p:nvSpPr>
              <p:cNvPr id="14" name="Rectangle 13"/>
              <p:cNvSpPr/>
              <p:nvPr/>
            </p:nvSpPr>
            <p:spPr bwMode="auto">
              <a:xfrm>
                <a:off x="10049541" y="4450484"/>
                <a:ext cx="548640" cy="377067"/>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327835" y="4151929"/>
              <a:ext cx="1289738" cy="489194"/>
              <a:chOff x="10049541" y="3568561"/>
              <a:chExt cx="1289922" cy="489263"/>
            </a:xfrm>
          </p:grpSpPr>
          <p:sp>
            <p:nvSpPr>
              <p:cNvPr id="42" name="Rectangle 41"/>
              <p:cNvSpPr/>
              <p:nvPr/>
            </p:nvSpPr>
            <p:spPr bwMode="auto">
              <a:xfrm>
                <a:off x="10049541" y="3631497"/>
                <a:ext cx="548640" cy="377067"/>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755291" y="4540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843927" y="2649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624149" y="3405769"/>
            <a:ext cx="819718" cy="978025"/>
          </a:xfrm>
          <a:prstGeom prst="rect">
            <a:avLst/>
          </a:prstGeom>
        </p:spPr>
      </p:pic>
      <p:pic>
        <p:nvPicPr>
          <p:cNvPr id="19" name="Picture 18"/>
          <p:cNvPicPr>
            <a:picLocks noChangeAspect="1"/>
          </p:cNvPicPr>
          <p:nvPr/>
        </p:nvPicPr>
        <p:blipFill rotWithShape="1">
          <a:blip r:embed="rId7"/>
          <a:srcRect r="69139"/>
          <a:stretch/>
        </p:blipFill>
        <p:spPr>
          <a:xfrm>
            <a:off x="904284" y="5644715"/>
            <a:ext cx="569280" cy="512397"/>
          </a:xfrm>
          <a:prstGeom prst="rect">
            <a:avLst/>
          </a:prstGeom>
        </p:spPr>
      </p:pic>
      <p:grpSp>
        <p:nvGrpSpPr>
          <p:cNvPr id="46" name="Group 45"/>
          <p:cNvGrpSpPr/>
          <p:nvPr/>
        </p:nvGrpSpPr>
        <p:grpSpPr>
          <a:xfrm>
            <a:off x="2190096" y="1555009"/>
            <a:ext cx="7315032" cy="506215"/>
            <a:chOff x="2442950" y="1511663"/>
            <a:chExt cx="7461714" cy="516366"/>
          </a:xfrm>
        </p:grpSpPr>
        <p:sp>
          <p:nvSpPr>
            <p:cNvPr id="18" name="Freeform 17"/>
            <p:cNvSpPr/>
            <p:nvPr/>
          </p:nvSpPr>
          <p:spPr>
            <a:xfrm>
              <a:off x="2442950"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832017" y="1548640"/>
              <a:ext cx="371882" cy="419766"/>
              <a:chOff x="3485" y="1766"/>
              <a:chExt cx="699" cy="789"/>
            </a:xfrm>
            <a:solidFill>
              <a:schemeClr val="bg2"/>
            </a:solidFill>
          </p:grpSpPr>
          <p:sp>
            <p:nvSpPr>
              <p:cNvPr id="26"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75753" y="1548640"/>
              <a:ext cx="371882" cy="419766"/>
              <a:chOff x="3485" y="1766"/>
              <a:chExt cx="699" cy="789"/>
            </a:xfrm>
            <a:solidFill>
              <a:schemeClr val="bg2"/>
            </a:solidFill>
          </p:grpSpPr>
          <p:sp>
            <p:nvSpPr>
              <p:cNvPr id="2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7550" y="1524163"/>
              <a:ext cx="414841" cy="483710"/>
            </a:xfrm>
            <a:prstGeom prst="rect">
              <a:avLst/>
            </a:prstGeom>
          </p:spPr>
        </p:pic>
        <p:grpSp>
          <p:nvGrpSpPr>
            <p:cNvPr id="33" name="Group 23"/>
            <p:cNvGrpSpPr>
              <a:grpSpLocks noChangeAspect="1"/>
            </p:cNvGrpSpPr>
            <p:nvPr/>
          </p:nvGrpSpPr>
          <p:grpSpPr bwMode="auto">
            <a:xfrm>
              <a:off x="6003885" y="1548640"/>
              <a:ext cx="371882" cy="419766"/>
              <a:chOff x="3485" y="1766"/>
              <a:chExt cx="699" cy="789"/>
            </a:xfrm>
            <a:solidFill>
              <a:schemeClr val="bg2"/>
            </a:solidFill>
          </p:grpSpPr>
          <p:sp>
            <p:nvSpPr>
              <p:cNvPr id="34"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515664" y="1511663"/>
              <a:ext cx="516367" cy="516366"/>
            </a:xfrm>
            <a:prstGeom prst="rect">
              <a:avLst/>
            </a:prstGeom>
            <a:noFill/>
          </p:spPr>
        </p:pic>
        <p:sp>
          <p:nvSpPr>
            <p:cNvPr id="44" name="Freeform 43"/>
            <p:cNvSpPr/>
            <p:nvPr/>
          </p:nvSpPr>
          <p:spPr>
            <a:xfrm>
              <a:off x="9558376"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spTree>
    <p:extLst>
      <p:ext uri="{BB962C8B-B14F-4D97-AF65-F5344CB8AC3E}">
        <p14:creationId xmlns:p14="http://schemas.microsoft.com/office/powerpoint/2010/main" val="36701594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82"/>
            <a:ext cx="13605699" cy="6682976"/>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http://aka.ms/OfficeJSAPIs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189330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1023172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00"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7" name="Group 3"/>
          <p:cNvGrpSpPr/>
          <p:nvPr/>
        </p:nvGrpSpPr>
        <p:grpSpPr>
          <a:xfrm>
            <a:off x="578233" y="1502098"/>
            <a:ext cx="5543515" cy="1542285"/>
            <a:chOff x="455995" y="1433835"/>
            <a:chExt cx="5543515" cy="1542285"/>
          </a:xfrm>
        </p:grpSpPr>
        <p:sp>
          <p:nvSpPr>
            <p:cNvPr id="25" name="Rectangle 5"/>
            <p:cNvSpPr>
              <a:spLocks noChangeArrowheads="1"/>
            </p:cNvSpPr>
            <p:nvPr/>
          </p:nvSpPr>
          <p:spPr bwMode="auto">
            <a:xfrm>
              <a:off x="455995" y="1433835"/>
              <a:ext cx="5524839" cy="1542285"/>
            </a:xfrm>
            <a:prstGeom prst="rect">
              <a:avLst/>
            </a:pr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13" name="Rectangle 11"/>
            <p:cNvSpPr/>
            <p:nvPr/>
          </p:nvSpPr>
          <p:spPr>
            <a:xfrm>
              <a:off x="455995" y="1557157"/>
              <a:ext cx="4519745"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p:txBody>
        </p:sp>
        <p:sp>
          <p:nvSpPr>
            <p:cNvPr id="317" name="Rectangle 12"/>
            <p:cNvSpPr/>
            <p:nvPr/>
          </p:nvSpPr>
          <p:spPr>
            <a:xfrm>
              <a:off x="455995" y="2497767"/>
              <a:ext cx="5543515" cy="47523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48232" y="1660470"/>
              <a:ext cx="872745" cy="825301"/>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9"/>
          <p:cNvGrpSpPr/>
          <p:nvPr/>
        </p:nvGrpSpPr>
        <p:grpSpPr>
          <a:xfrm>
            <a:off x="6423405" y="4916603"/>
            <a:ext cx="5448844" cy="1539174"/>
            <a:chOff x="6301168" y="4848341"/>
            <a:chExt cx="5448844" cy="1539174"/>
          </a:xfrm>
        </p:grpSpPr>
        <p:sp>
          <p:nvSpPr>
            <p:cNvPr id="168" name="Rectangle 153"/>
            <p:cNvSpPr>
              <a:spLocks noChangeArrowheads="1"/>
            </p:cNvSpPr>
            <p:nvPr/>
          </p:nvSpPr>
          <p:spPr bwMode="auto">
            <a:xfrm>
              <a:off x="6301168" y="4848341"/>
              <a:ext cx="5445730" cy="1539173"/>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8" name="Rectangle 21"/>
            <p:cNvSpPr/>
            <p:nvPr/>
          </p:nvSpPr>
          <p:spPr>
            <a:xfrm>
              <a:off x="6301168" y="5912277"/>
              <a:ext cx="5448844" cy="47523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4"/>
                </a:rPr>
                <a:t>http://officespdev.uservoice.com/</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grpSp>
          <p:nvGrpSpPr>
            <p:cNvPr id="2" name="Group 22"/>
            <p:cNvGrpSpPr/>
            <p:nvPr/>
          </p:nvGrpSpPr>
          <p:grpSpPr>
            <a:xfrm>
              <a:off x="6538877" y="4915800"/>
              <a:ext cx="4717865" cy="1039066"/>
              <a:chOff x="7025921" y="4915800"/>
              <a:chExt cx="4717865" cy="1039066"/>
            </a:xfrm>
          </p:grpSpPr>
          <p:sp>
            <p:nvSpPr>
              <p:cNvPr id="339" name="Rectangle 23"/>
              <p:cNvSpPr/>
              <p:nvPr/>
            </p:nvSpPr>
            <p:spPr>
              <a:xfrm>
                <a:off x="7593747" y="4945177"/>
                <a:ext cx="4150039"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337"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921" y="4915800"/>
                <a:ext cx="1080631" cy="1039066"/>
              </a:xfrm>
              <a:prstGeom prst="rect">
                <a:avLst/>
              </a:prstGeom>
            </p:spPr>
          </p:pic>
        </p:grpSp>
      </p:grpSp>
      <p:grpSp>
        <p:nvGrpSpPr>
          <p:cNvPr id="6" name="Group 97"/>
          <p:cNvGrpSpPr/>
          <p:nvPr/>
        </p:nvGrpSpPr>
        <p:grpSpPr>
          <a:xfrm>
            <a:off x="8221188" y="1502097"/>
            <a:ext cx="3671293" cy="3274440"/>
            <a:chOff x="8098950" y="1433835"/>
            <a:chExt cx="3671293" cy="3274440"/>
          </a:xfrm>
        </p:grpSpPr>
        <p:grpSp>
          <p:nvGrpSpPr>
            <p:cNvPr id="552" name="Group 98"/>
            <p:cNvGrpSpPr/>
            <p:nvPr/>
          </p:nvGrpSpPr>
          <p:grpSpPr>
            <a:xfrm>
              <a:off x="8098950" y="1433835"/>
              <a:ext cx="3671293" cy="1542285"/>
              <a:chOff x="8261350" y="1458914"/>
              <a:chExt cx="3744910" cy="1573211"/>
            </a:xfrm>
          </p:grpSpPr>
          <p:sp>
            <p:nvSpPr>
              <p:cNvPr id="136" name="Rectangle 120"/>
              <p:cNvSpPr>
                <a:spLocks noChangeArrowheads="1"/>
              </p:cNvSpPr>
              <p:nvPr/>
            </p:nvSpPr>
            <p:spPr bwMode="auto">
              <a:xfrm>
                <a:off x="8261350" y="1458914"/>
                <a:ext cx="3721100" cy="157321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72463" y="2547357"/>
                <a:ext cx="3706812" cy="48476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200" b="0" i="0" u="none" strike="noStrike" kern="1200" cap="none" spc="0" normalizeH="0" baseline="0" noProof="0" dirty="0">
                    <a:ln>
                      <a:noFill/>
                    </a:ln>
                    <a:solidFill>
                      <a:srgbClr val="404040"/>
                    </a:solidFill>
                    <a:effectLst/>
                    <a:uLnTx/>
                    <a:uFillTx/>
                    <a:latin typeface="Segoe UI"/>
                    <a:ea typeface="+mn-ea"/>
                    <a:cs typeface="+mn-cs"/>
                    <a:hlinkClick r:id="rId6"/>
                  </a:rPr>
                  <a:t>@</a:t>
                </a:r>
                <a:r>
                  <a:rPr kumimoji="0" lang="en-US" sz="2200" b="0" i="0" u="none" strike="noStrike" kern="1200" cap="none" spc="0" normalizeH="0" baseline="0" noProof="0" dirty="0" err="1">
                    <a:ln>
                      <a:noFill/>
                    </a:ln>
                    <a:solidFill>
                      <a:srgbClr val="404040"/>
                    </a:solidFill>
                    <a:effectLst/>
                    <a:uLnTx/>
                    <a:uFillTx/>
                    <a:latin typeface="Segoe UI"/>
                    <a:ea typeface="+mn-ea"/>
                    <a:cs typeface="+mn-cs"/>
                    <a:hlinkClick r:id="rId6"/>
                  </a:rPr>
                  <a:t>OfficeDev</a:t>
                </a:r>
                <a:r>
                  <a:rPr kumimoji="0" lang="en-US" sz="22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88336" y="1561389"/>
                <a:ext cx="3717924" cy="867961"/>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nvGrpSpPr>
            <p:cNvPr id="553" name="Group 99"/>
            <p:cNvGrpSpPr/>
            <p:nvPr/>
          </p:nvGrpSpPr>
          <p:grpSpPr>
            <a:xfrm>
              <a:off x="10015744" y="2899543"/>
              <a:ext cx="1734271" cy="1808732"/>
              <a:chOff x="10216579" y="2957188"/>
              <a:chExt cx="1769047" cy="1845001"/>
            </a:xfrm>
          </p:grpSpPr>
          <p:sp>
            <p:nvSpPr>
              <p:cNvPr id="342" name="Rectangle 179"/>
              <p:cNvSpPr>
                <a:spLocks noChangeArrowheads="1"/>
              </p:cNvSpPr>
              <p:nvPr/>
            </p:nvSpPr>
            <p:spPr bwMode="auto">
              <a:xfrm>
                <a:off x="10216579" y="2957188"/>
                <a:ext cx="1769047" cy="184500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79640" y="3436946"/>
                <a:ext cx="1473660" cy="1114337"/>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566" name="Group 565"/>
          <p:cNvGrpSpPr/>
          <p:nvPr/>
        </p:nvGrpSpPr>
        <p:grpSpPr>
          <a:xfrm>
            <a:off x="8222186" y="3209349"/>
            <a:ext cx="1726707" cy="1539173"/>
            <a:chOff x="8272463" y="3235325"/>
            <a:chExt cx="1761331" cy="1570037"/>
          </a:xfrm>
        </p:grpSpPr>
        <p:sp>
          <p:nvSpPr>
            <p:cNvPr id="341" name="Rectangle 179"/>
            <p:cNvSpPr>
              <a:spLocks noChangeArrowheads="1"/>
            </p:cNvSpPr>
            <p:nvPr/>
          </p:nvSpPr>
          <p:spPr bwMode="auto">
            <a:xfrm>
              <a:off x="8272463" y="3235325"/>
              <a:ext cx="1761331"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7"/>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522855" y="4916604"/>
            <a:ext cx="1704140" cy="153917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8"/>
            <a:stretch>
              <a:fillRect/>
            </a:stretch>
          </p:blipFill>
          <p:spPr>
            <a:xfrm>
              <a:off x="4411773" y="5203812"/>
              <a:ext cx="1639667" cy="1052538"/>
            </a:xfrm>
            <a:prstGeom prst="rect">
              <a:avLst/>
            </a:prstGeom>
          </p:spPr>
        </p:pic>
      </p:grpSp>
      <p:grpSp>
        <p:nvGrpSpPr>
          <p:cNvPr id="565" name="Group 564"/>
          <p:cNvGrpSpPr/>
          <p:nvPr/>
        </p:nvGrpSpPr>
        <p:grpSpPr>
          <a:xfrm>
            <a:off x="6296441" y="1498984"/>
            <a:ext cx="1731376" cy="1545399"/>
            <a:chOff x="6312693" y="1458913"/>
            <a:chExt cx="1766094" cy="1576387"/>
          </a:xfrm>
        </p:grpSpPr>
        <p:sp>
          <p:nvSpPr>
            <p:cNvPr id="115" name="Rectangle 98"/>
            <p:cNvSpPr>
              <a:spLocks noChangeArrowheads="1"/>
            </p:cNvSpPr>
            <p:nvPr/>
          </p:nvSpPr>
          <p:spPr bwMode="auto">
            <a:xfrm>
              <a:off x="6312693" y="1458913"/>
              <a:ext cx="1766094" cy="1573212"/>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8" name="Group 7"/>
          <p:cNvGrpSpPr/>
          <p:nvPr/>
        </p:nvGrpSpPr>
        <p:grpSpPr>
          <a:xfrm>
            <a:off x="2499475" y="3209349"/>
            <a:ext cx="5549740" cy="1539175"/>
            <a:chOff x="2377238" y="3141086"/>
            <a:chExt cx="5549740" cy="1539175"/>
          </a:xfrm>
        </p:grpSpPr>
        <p:grpSp>
          <p:nvGrpSpPr>
            <p:cNvPr id="557" name="Group 556"/>
            <p:cNvGrpSpPr/>
            <p:nvPr/>
          </p:nvGrpSpPr>
          <p:grpSpPr>
            <a:xfrm>
              <a:off x="2377238" y="3141086"/>
              <a:ext cx="5549740" cy="1539175"/>
              <a:chOff x="2409825" y="3203575"/>
              <a:chExt cx="5661025" cy="1570039"/>
            </a:xfrm>
          </p:grpSpPr>
          <p:sp>
            <p:nvSpPr>
              <p:cNvPr id="275" name="Rectangle 266"/>
              <p:cNvSpPr>
                <a:spLocks noChangeArrowheads="1"/>
              </p:cNvSpPr>
              <p:nvPr/>
            </p:nvSpPr>
            <p:spPr bwMode="auto">
              <a:xfrm>
                <a:off x="2409825" y="3203575"/>
                <a:ext cx="5636420" cy="1570038"/>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5" name="Rectangle 334"/>
              <p:cNvSpPr/>
              <p:nvPr/>
            </p:nvSpPr>
            <p:spPr>
              <a:xfrm>
                <a:off x="3873465" y="3418404"/>
                <a:ext cx="3717924" cy="794064"/>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3529" b="1" i="0" u="none" strike="noStrike" kern="1200" cap="none" spc="0" normalizeH="0" baseline="0" noProof="0" dirty="0" err="1">
                    <a:ln>
                      <a:noFill/>
                    </a:ln>
                    <a:gradFill>
                      <a:gsLst>
                        <a:gs pos="10619">
                          <a:srgbClr val="505050"/>
                        </a:gs>
                        <a:gs pos="44000">
                          <a:srgbClr val="505050"/>
                        </a:gs>
                      </a:gsLst>
                      <a:lin ang="5400000" scaled="0"/>
                    </a:gradFill>
                    <a:effectLst/>
                    <a:uLnTx/>
                    <a:uFillTx/>
                    <a:latin typeface="Segoe UI Light"/>
                    <a:ea typeface="+mn-ea"/>
                    <a:cs typeface="+mn-cs"/>
                  </a:rPr>
                  <a:t>Stackoverflow</a:t>
                </a:r>
                <a:endParaRPr kumimoji="0" lang="en-US" sz="3529"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endParaRPr>
              </a:p>
            </p:txBody>
          </p:sp>
          <p:sp>
            <p:nvSpPr>
              <p:cNvPr id="336" name="Rectangle 335"/>
              <p:cNvSpPr/>
              <p:nvPr/>
            </p:nvSpPr>
            <p:spPr>
              <a:xfrm>
                <a:off x="2426733" y="4351636"/>
                <a:ext cx="5644117" cy="421978"/>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1800"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rPr>
                  <a:t>[</a:t>
                </a:r>
                <a:r>
                  <a:rPr kumimoji="0" lang="en-US" sz="1800" b="1" i="0" u="none" strike="noStrike" kern="1200" cap="none" spc="0" normalizeH="0" baseline="0" noProof="0" dirty="0" err="1">
                    <a:ln>
                      <a:noFill/>
                    </a:ln>
                    <a:gradFill>
                      <a:gsLst>
                        <a:gs pos="10619">
                          <a:srgbClr val="505050"/>
                        </a:gs>
                        <a:gs pos="44000">
                          <a:srgbClr val="505050"/>
                        </a:gs>
                      </a:gsLst>
                      <a:lin ang="5400000" scaled="0"/>
                    </a:gradFill>
                    <a:effectLst/>
                    <a:uLnTx/>
                    <a:uFillTx/>
                    <a:latin typeface="Segoe UI Light"/>
                    <a:ea typeface="+mn-ea"/>
                    <a:cs typeface="+mn-cs"/>
                  </a:rPr>
                  <a:t>ms</a:t>
                </a:r>
                <a:r>
                  <a:rPr kumimoji="0" lang="en-US" sz="1800" b="1" i="0" u="none" strike="noStrike" kern="1200" cap="none" spc="0" normalizeH="0" baseline="0" noProof="0" dirty="0">
                    <a:ln>
                      <a:noFill/>
                    </a:ln>
                    <a:gradFill>
                      <a:gsLst>
                        <a:gs pos="10619">
                          <a:srgbClr val="505050"/>
                        </a:gs>
                        <a:gs pos="44000">
                          <a:srgbClr val="505050"/>
                        </a:gs>
                      </a:gsLst>
                      <a:lin ang="5400000" scaled="0"/>
                    </a:gradFill>
                    <a:effectLst/>
                    <a:uLnTx/>
                    <a:uFillTx/>
                    <a:latin typeface="Segoe UI Light"/>
                    <a:ea typeface="+mn-ea"/>
                    <a:cs typeface="+mn-cs"/>
                  </a:rPr>
                  <a:t>-office]</a:t>
                </a:r>
              </a:p>
            </p:txBody>
          </p:sp>
        </p:grpSp>
        <p:grpSp>
          <p:nvGrpSpPr>
            <p:cNvPr id="334" name="Group 333"/>
            <p:cNvGrpSpPr/>
            <p:nvPr/>
          </p:nvGrpSpPr>
          <p:grpSpPr>
            <a:xfrm>
              <a:off x="2712772" y="3210376"/>
              <a:ext cx="823391" cy="1047318"/>
              <a:chOff x="2720976" y="3275012"/>
              <a:chExt cx="1120774" cy="1425576"/>
            </a:xfrm>
            <a:solidFill>
              <a:schemeClr val="bg1"/>
            </a:solidFill>
          </p:grpSpPr>
          <p:sp>
            <p:nvSpPr>
              <p:cNvPr id="326" name="Freeform 306"/>
              <p:cNvSpPr>
                <a:spLocks/>
              </p:cNvSpPr>
              <p:nvPr/>
            </p:nvSpPr>
            <p:spPr bwMode="auto">
              <a:xfrm>
                <a:off x="2720976" y="4114800"/>
                <a:ext cx="928687" cy="585788"/>
              </a:xfrm>
              <a:custGeom>
                <a:avLst/>
                <a:gdLst>
                  <a:gd name="T0" fmla="*/ 0 w 570"/>
                  <a:gd name="T1" fmla="*/ 0 h 360"/>
                  <a:gd name="T2" fmla="*/ 60 w 570"/>
                  <a:gd name="T3" fmla="*/ 0 h 360"/>
                  <a:gd name="T4" fmla="*/ 60 w 570"/>
                  <a:gd name="T5" fmla="*/ 300 h 360"/>
                  <a:gd name="T6" fmla="*/ 509 w 570"/>
                  <a:gd name="T7" fmla="*/ 300 h 360"/>
                  <a:gd name="T8" fmla="*/ 509 w 570"/>
                  <a:gd name="T9" fmla="*/ 1 h 360"/>
                  <a:gd name="T10" fmla="*/ 570 w 570"/>
                  <a:gd name="T11" fmla="*/ 1 h 360"/>
                  <a:gd name="T12" fmla="*/ 570 w 570"/>
                  <a:gd name="T13" fmla="*/ 360 h 360"/>
                  <a:gd name="T14" fmla="*/ 0 w 570"/>
                  <a:gd name="T15" fmla="*/ 360 h 360"/>
                  <a:gd name="T16" fmla="*/ 0 w 570"/>
                  <a:gd name="T1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360">
                    <a:moveTo>
                      <a:pt x="0" y="0"/>
                    </a:moveTo>
                    <a:cubicBezTo>
                      <a:pt x="20" y="0"/>
                      <a:pt x="38" y="0"/>
                      <a:pt x="60" y="0"/>
                    </a:cubicBezTo>
                    <a:cubicBezTo>
                      <a:pt x="60" y="101"/>
                      <a:pt x="60" y="199"/>
                      <a:pt x="60" y="300"/>
                    </a:cubicBezTo>
                    <a:cubicBezTo>
                      <a:pt x="211" y="300"/>
                      <a:pt x="358" y="300"/>
                      <a:pt x="509" y="300"/>
                    </a:cubicBezTo>
                    <a:cubicBezTo>
                      <a:pt x="509" y="201"/>
                      <a:pt x="509" y="102"/>
                      <a:pt x="509" y="1"/>
                    </a:cubicBezTo>
                    <a:cubicBezTo>
                      <a:pt x="531" y="1"/>
                      <a:pt x="550" y="1"/>
                      <a:pt x="570" y="1"/>
                    </a:cubicBezTo>
                    <a:cubicBezTo>
                      <a:pt x="570" y="121"/>
                      <a:pt x="570" y="240"/>
                      <a:pt x="570" y="360"/>
                    </a:cubicBezTo>
                    <a:cubicBezTo>
                      <a:pt x="380" y="360"/>
                      <a:pt x="191" y="360"/>
                      <a:pt x="0" y="360"/>
                    </a:cubicBezTo>
                    <a:cubicBezTo>
                      <a:pt x="0" y="241"/>
                      <a:pt x="0" y="12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7" name="Freeform 307"/>
              <p:cNvSpPr>
                <a:spLocks/>
              </p:cNvSpPr>
              <p:nvPr/>
            </p:nvSpPr>
            <p:spPr bwMode="auto">
              <a:xfrm>
                <a:off x="2933700" y="3932238"/>
                <a:ext cx="577850" cy="266700"/>
              </a:xfrm>
              <a:custGeom>
                <a:avLst/>
                <a:gdLst>
                  <a:gd name="T0" fmla="*/ 19 w 354"/>
                  <a:gd name="T1" fmla="*/ 0 h 164"/>
                  <a:gd name="T2" fmla="*/ 354 w 354"/>
                  <a:gd name="T3" fmla="*/ 91 h 164"/>
                  <a:gd name="T4" fmla="*/ 335 w 354"/>
                  <a:gd name="T5" fmla="*/ 164 h 164"/>
                  <a:gd name="T6" fmla="*/ 0 w 354"/>
                  <a:gd name="T7" fmla="*/ 74 h 164"/>
                  <a:gd name="T8" fmla="*/ 19 w 354"/>
                  <a:gd name="T9" fmla="*/ 0 h 164"/>
                </a:gdLst>
                <a:ahLst/>
                <a:cxnLst>
                  <a:cxn ang="0">
                    <a:pos x="T0" y="T1"/>
                  </a:cxn>
                  <a:cxn ang="0">
                    <a:pos x="T2" y="T3"/>
                  </a:cxn>
                  <a:cxn ang="0">
                    <a:pos x="T4" y="T5"/>
                  </a:cxn>
                  <a:cxn ang="0">
                    <a:pos x="T6" y="T7"/>
                  </a:cxn>
                  <a:cxn ang="0">
                    <a:pos x="T8" y="T9"/>
                  </a:cxn>
                </a:cxnLst>
                <a:rect l="0" t="0" r="r" b="b"/>
                <a:pathLst>
                  <a:path w="354" h="164">
                    <a:moveTo>
                      <a:pt x="19" y="0"/>
                    </a:moveTo>
                    <a:cubicBezTo>
                      <a:pt x="133" y="31"/>
                      <a:pt x="242" y="61"/>
                      <a:pt x="354" y="91"/>
                    </a:cubicBezTo>
                    <a:cubicBezTo>
                      <a:pt x="348" y="116"/>
                      <a:pt x="342" y="138"/>
                      <a:pt x="335" y="164"/>
                    </a:cubicBezTo>
                    <a:cubicBezTo>
                      <a:pt x="223" y="134"/>
                      <a:pt x="113" y="105"/>
                      <a:pt x="0" y="74"/>
                    </a:cubicBezTo>
                    <a:cubicBezTo>
                      <a:pt x="6" y="49"/>
                      <a:pt x="12" y="26"/>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8" name="Freeform 308"/>
              <p:cNvSpPr>
                <a:spLocks/>
              </p:cNvSpPr>
              <p:nvPr/>
            </p:nvSpPr>
            <p:spPr bwMode="auto">
              <a:xfrm>
                <a:off x="3032125" y="3654425"/>
                <a:ext cx="552450" cy="393700"/>
              </a:xfrm>
              <a:custGeom>
                <a:avLst/>
                <a:gdLst>
                  <a:gd name="T0" fmla="*/ 339 w 339"/>
                  <a:gd name="T1" fmla="*/ 178 h 243"/>
                  <a:gd name="T2" fmla="*/ 300 w 339"/>
                  <a:gd name="T3" fmla="*/ 243 h 243"/>
                  <a:gd name="T4" fmla="*/ 0 w 339"/>
                  <a:gd name="T5" fmla="*/ 66 h 243"/>
                  <a:gd name="T6" fmla="*/ 39 w 339"/>
                  <a:gd name="T7" fmla="*/ 0 h 243"/>
                  <a:gd name="T8" fmla="*/ 339 w 339"/>
                  <a:gd name="T9" fmla="*/ 178 h 243"/>
                </a:gdLst>
                <a:ahLst/>
                <a:cxnLst>
                  <a:cxn ang="0">
                    <a:pos x="T0" y="T1"/>
                  </a:cxn>
                  <a:cxn ang="0">
                    <a:pos x="T2" y="T3"/>
                  </a:cxn>
                  <a:cxn ang="0">
                    <a:pos x="T4" y="T5"/>
                  </a:cxn>
                  <a:cxn ang="0">
                    <a:pos x="T6" y="T7"/>
                  </a:cxn>
                  <a:cxn ang="0">
                    <a:pos x="T8" y="T9"/>
                  </a:cxn>
                </a:cxnLst>
                <a:rect l="0" t="0" r="r" b="b"/>
                <a:pathLst>
                  <a:path w="339" h="243">
                    <a:moveTo>
                      <a:pt x="339" y="178"/>
                    </a:moveTo>
                    <a:cubicBezTo>
                      <a:pt x="325" y="201"/>
                      <a:pt x="313" y="221"/>
                      <a:pt x="300" y="243"/>
                    </a:cubicBezTo>
                    <a:cubicBezTo>
                      <a:pt x="200" y="184"/>
                      <a:pt x="101" y="126"/>
                      <a:pt x="0" y="66"/>
                    </a:cubicBezTo>
                    <a:cubicBezTo>
                      <a:pt x="13" y="44"/>
                      <a:pt x="25" y="23"/>
                      <a:pt x="39" y="0"/>
                    </a:cubicBezTo>
                    <a:cubicBezTo>
                      <a:pt x="139" y="60"/>
                      <a:pt x="238" y="118"/>
                      <a:pt x="339"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29" name="Freeform 309"/>
              <p:cNvSpPr>
                <a:spLocks/>
              </p:cNvSpPr>
              <p:nvPr/>
            </p:nvSpPr>
            <p:spPr bwMode="auto">
              <a:xfrm>
                <a:off x="3621088" y="3275012"/>
                <a:ext cx="220662" cy="579438"/>
              </a:xfrm>
              <a:custGeom>
                <a:avLst/>
                <a:gdLst>
                  <a:gd name="T0" fmla="*/ 0 w 135"/>
                  <a:gd name="T1" fmla="*/ 13 h 356"/>
                  <a:gd name="T2" fmla="*/ 76 w 135"/>
                  <a:gd name="T3" fmla="*/ 0 h 356"/>
                  <a:gd name="T4" fmla="*/ 135 w 135"/>
                  <a:gd name="T5" fmla="*/ 343 h 356"/>
                  <a:gd name="T6" fmla="*/ 60 w 135"/>
                  <a:gd name="T7" fmla="*/ 356 h 356"/>
                  <a:gd name="T8" fmla="*/ 0 w 135"/>
                  <a:gd name="T9" fmla="*/ 13 h 356"/>
                </a:gdLst>
                <a:ahLst/>
                <a:cxnLst>
                  <a:cxn ang="0">
                    <a:pos x="T0" y="T1"/>
                  </a:cxn>
                  <a:cxn ang="0">
                    <a:pos x="T2" y="T3"/>
                  </a:cxn>
                  <a:cxn ang="0">
                    <a:pos x="T4" y="T5"/>
                  </a:cxn>
                  <a:cxn ang="0">
                    <a:pos x="T6" y="T7"/>
                  </a:cxn>
                  <a:cxn ang="0">
                    <a:pos x="T8" y="T9"/>
                  </a:cxn>
                </a:cxnLst>
                <a:rect l="0" t="0" r="r" b="b"/>
                <a:pathLst>
                  <a:path w="135" h="356">
                    <a:moveTo>
                      <a:pt x="0" y="13"/>
                    </a:moveTo>
                    <a:cubicBezTo>
                      <a:pt x="27" y="8"/>
                      <a:pt x="49" y="4"/>
                      <a:pt x="76" y="0"/>
                    </a:cubicBezTo>
                    <a:cubicBezTo>
                      <a:pt x="95" y="114"/>
                      <a:pt x="115" y="227"/>
                      <a:pt x="135" y="343"/>
                    </a:cubicBezTo>
                    <a:cubicBezTo>
                      <a:pt x="110" y="347"/>
                      <a:pt x="87" y="351"/>
                      <a:pt x="60" y="356"/>
                    </a:cubicBezTo>
                    <a:cubicBezTo>
                      <a:pt x="40" y="242"/>
                      <a:pt x="20" y="129"/>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0" name="Freeform 310"/>
              <p:cNvSpPr>
                <a:spLocks/>
              </p:cNvSpPr>
              <p:nvPr/>
            </p:nvSpPr>
            <p:spPr bwMode="auto">
              <a:xfrm>
                <a:off x="3279775" y="3392488"/>
                <a:ext cx="422275" cy="538163"/>
              </a:xfrm>
              <a:custGeom>
                <a:avLst/>
                <a:gdLst>
                  <a:gd name="T0" fmla="*/ 0 w 259"/>
                  <a:gd name="T1" fmla="*/ 43 h 331"/>
                  <a:gd name="T2" fmla="*/ 63 w 259"/>
                  <a:gd name="T3" fmla="*/ 0 h 331"/>
                  <a:gd name="T4" fmla="*/ 259 w 259"/>
                  <a:gd name="T5" fmla="*/ 287 h 331"/>
                  <a:gd name="T6" fmla="*/ 197 w 259"/>
                  <a:gd name="T7" fmla="*/ 331 h 331"/>
                  <a:gd name="T8" fmla="*/ 0 w 259"/>
                  <a:gd name="T9" fmla="*/ 43 h 331"/>
                </a:gdLst>
                <a:ahLst/>
                <a:cxnLst>
                  <a:cxn ang="0">
                    <a:pos x="T0" y="T1"/>
                  </a:cxn>
                  <a:cxn ang="0">
                    <a:pos x="T2" y="T3"/>
                  </a:cxn>
                  <a:cxn ang="0">
                    <a:pos x="T4" y="T5"/>
                  </a:cxn>
                  <a:cxn ang="0">
                    <a:pos x="T6" y="T7"/>
                  </a:cxn>
                  <a:cxn ang="0">
                    <a:pos x="T8" y="T9"/>
                  </a:cxn>
                </a:cxnLst>
                <a:rect l="0" t="0" r="r" b="b"/>
                <a:pathLst>
                  <a:path w="259" h="331">
                    <a:moveTo>
                      <a:pt x="0" y="43"/>
                    </a:moveTo>
                    <a:cubicBezTo>
                      <a:pt x="22" y="28"/>
                      <a:pt x="41" y="15"/>
                      <a:pt x="63" y="0"/>
                    </a:cubicBezTo>
                    <a:cubicBezTo>
                      <a:pt x="129" y="96"/>
                      <a:pt x="193" y="190"/>
                      <a:pt x="259" y="287"/>
                    </a:cubicBezTo>
                    <a:cubicBezTo>
                      <a:pt x="238" y="302"/>
                      <a:pt x="219" y="315"/>
                      <a:pt x="197" y="331"/>
                    </a:cubicBezTo>
                    <a:cubicBezTo>
                      <a:pt x="131" y="234"/>
                      <a:pt x="66" y="140"/>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1" name="Freeform 311"/>
              <p:cNvSpPr>
                <a:spLocks/>
              </p:cNvSpPr>
              <p:nvPr/>
            </p:nvSpPr>
            <p:spPr bwMode="auto">
              <a:xfrm>
                <a:off x="2900363" y="4183063"/>
                <a:ext cx="573087" cy="176213"/>
              </a:xfrm>
              <a:custGeom>
                <a:avLst/>
                <a:gdLst>
                  <a:gd name="T0" fmla="*/ 7 w 352"/>
                  <a:gd name="T1" fmla="*/ 0 h 108"/>
                  <a:gd name="T2" fmla="*/ 352 w 352"/>
                  <a:gd name="T3" fmla="*/ 32 h 108"/>
                  <a:gd name="T4" fmla="*/ 346 w 352"/>
                  <a:gd name="T5" fmla="*/ 108 h 108"/>
                  <a:gd name="T6" fmla="*/ 0 w 352"/>
                  <a:gd name="T7" fmla="*/ 76 h 108"/>
                  <a:gd name="T8" fmla="*/ 7 w 352"/>
                  <a:gd name="T9" fmla="*/ 0 h 108"/>
                </a:gdLst>
                <a:ahLst/>
                <a:cxnLst>
                  <a:cxn ang="0">
                    <a:pos x="T0" y="T1"/>
                  </a:cxn>
                  <a:cxn ang="0">
                    <a:pos x="T2" y="T3"/>
                  </a:cxn>
                  <a:cxn ang="0">
                    <a:pos x="T4" y="T5"/>
                  </a:cxn>
                  <a:cxn ang="0">
                    <a:pos x="T6" y="T7"/>
                  </a:cxn>
                  <a:cxn ang="0">
                    <a:pos x="T8" y="T9"/>
                  </a:cxn>
                </a:cxnLst>
                <a:rect l="0" t="0" r="r" b="b"/>
                <a:pathLst>
                  <a:path w="352" h="108">
                    <a:moveTo>
                      <a:pt x="7" y="0"/>
                    </a:moveTo>
                    <a:cubicBezTo>
                      <a:pt x="123" y="11"/>
                      <a:pt x="236" y="21"/>
                      <a:pt x="352" y="32"/>
                    </a:cubicBezTo>
                    <a:cubicBezTo>
                      <a:pt x="350" y="58"/>
                      <a:pt x="348" y="82"/>
                      <a:pt x="346" y="108"/>
                    </a:cubicBezTo>
                    <a:cubicBezTo>
                      <a:pt x="230" y="97"/>
                      <a:pt x="117" y="87"/>
                      <a:pt x="0" y="76"/>
                    </a:cubicBezTo>
                    <a:cubicBezTo>
                      <a:pt x="2" y="50"/>
                      <a:pt x="4" y="2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32" name="Freeform 312"/>
              <p:cNvSpPr>
                <a:spLocks/>
              </p:cNvSpPr>
              <p:nvPr/>
            </p:nvSpPr>
            <p:spPr bwMode="auto">
              <a:xfrm>
                <a:off x="2897188" y="4394200"/>
                <a:ext cx="560387" cy="115888"/>
              </a:xfrm>
              <a:custGeom>
                <a:avLst/>
                <a:gdLst>
                  <a:gd name="T0" fmla="*/ 0 w 344"/>
                  <a:gd name="T1" fmla="*/ 72 h 72"/>
                  <a:gd name="T2" fmla="*/ 0 w 344"/>
                  <a:gd name="T3" fmla="*/ 0 h 72"/>
                  <a:gd name="T4" fmla="*/ 344 w 344"/>
                  <a:gd name="T5" fmla="*/ 0 h 72"/>
                  <a:gd name="T6" fmla="*/ 344 w 344"/>
                  <a:gd name="T7" fmla="*/ 72 h 72"/>
                  <a:gd name="T8" fmla="*/ 0 w 344"/>
                  <a:gd name="T9" fmla="*/ 72 h 72"/>
                </a:gdLst>
                <a:ahLst/>
                <a:cxnLst>
                  <a:cxn ang="0">
                    <a:pos x="T0" y="T1"/>
                  </a:cxn>
                  <a:cxn ang="0">
                    <a:pos x="T2" y="T3"/>
                  </a:cxn>
                  <a:cxn ang="0">
                    <a:pos x="T4" y="T5"/>
                  </a:cxn>
                  <a:cxn ang="0">
                    <a:pos x="T6" y="T7"/>
                  </a:cxn>
                  <a:cxn ang="0">
                    <a:pos x="T8" y="T9"/>
                  </a:cxn>
                </a:cxnLst>
                <a:rect l="0" t="0" r="r" b="b"/>
                <a:pathLst>
                  <a:path w="344" h="72">
                    <a:moveTo>
                      <a:pt x="0" y="72"/>
                    </a:moveTo>
                    <a:cubicBezTo>
                      <a:pt x="0" y="47"/>
                      <a:pt x="0" y="24"/>
                      <a:pt x="0" y="0"/>
                    </a:cubicBezTo>
                    <a:cubicBezTo>
                      <a:pt x="115" y="0"/>
                      <a:pt x="229" y="0"/>
                      <a:pt x="344" y="0"/>
                    </a:cubicBezTo>
                    <a:cubicBezTo>
                      <a:pt x="344" y="24"/>
                      <a:pt x="344" y="47"/>
                      <a:pt x="344" y="72"/>
                    </a:cubicBezTo>
                    <a:cubicBezTo>
                      <a:pt x="230" y="72"/>
                      <a:pt x="116" y="72"/>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10" name="Group 115"/>
          <p:cNvGrpSpPr/>
          <p:nvPr/>
        </p:nvGrpSpPr>
        <p:grpSpPr>
          <a:xfrm>
            <a:off x="575119" y="3209348"/>
            <a:ext cx="3879947" cy="3246428"/>
            <a:chOff x="452881" y="3141086"/>
            <a:chExt cx="3879947" cy="3246428"/>
          </a:xfrm>
        </p:grpSpPr>
        <p:sp>
          <p:nvSpPr>
            <p:cNvPr id="215" name="Rectangle 203"/>
            <p:cNvSpPr>
              <a:spLocks noChangeArrowheads="1"/>
            </p:cNvSpPr>
            <p:nvPr/>
          </p:nvSpPr>
          <p:spPr bwMode="auto">
            <a:xfrm>
              <a:off x="455996" y="4848341"/>
              <a:ext cx="3748212" cy="1539173"/>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9" name="Rectangle 117"/>
            <p:cNvSpPr/>
            <p:nvPr/>
          </p:nvSpPr>
          <p:spPr>
            <a:xfrm>
              <a:off x="452881" y="5943054"/>
              <a:ext cx="3879947" cy="444460"/>
            </a:xfrm>
            <a:prstGeom prst="rect">
              <a:avLst/>
            </a:prstGeom>
          </p:spPr>
          <p:txBody>
            <a:bodyPr wrap="square" lIns="0" rIns="0" bIns="89642" anchor="b" anchorCtr="0">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2000" b="0" i="0" u="none" strike="noStrike" kern="1200" cap="none" spc="-50" normalizeH="0" baseline="0" noProof="0" dirty="0">
                  <a:ln>
                    <a:noFill/>
                  </a:ln>
                  <a:solidFill>
                    <a:srgbClr val="404040"/>
                  </a:solidFill>
                  <a:effectLst/>
                  <a:uLnTx/>
                  <a:uFillTx/>
                  <a:latin typeface="Segoe UI"/>
                  <a:ea typeface="+mn-ea"/>
                  <a:cs typeface="+mn-cs"/>
                  <a:hlinkClick r:id="rId9"/>
                </a:rPr>
                <a:t>http://</a:t>
              </a:r>
              <a:r>
                <a:rPr kumimoji="0" lang="en-US" sz="2000" b="0" i="0" u="none" strike="noStrike" kern="1200" cap="none" spc="0" normalizeH="0" baseline="0" noProof="0" dirty="0">
                  <a:ln>
                    <a:noFill/>
                  </a:ln>
                  <a:solidFill>
                    <a:srgbClr val="404040"/>
                  </a:solidFill>
                  <a:effectLst/>
                  <a:uLnTx/>
                  <a:uFillTx/>
                  <a:latin typeface="Segoe UI"/>
                  <a:ea typeface="+mn-ea"/>
                  <a:cs typeface="+mn-cs"/>
                  <a:hlinkClick r:id="rId9"/>
                </a:rPr>
                <a:t>dev.office.com/podcasts</a:t>
              </a:r>
              <a:r>
                <a:rPr kumimoji="0" lang="en-US" sz="2000" b="0" i="0" u="none" strike="noStrike" kern="1200" cap="none" spc="-50" normalizeH="0" baseline="0" noProof="0" dirty="0">
                  <a:ln>
                    <a:noFill/>
                  </a:ln>
                  <a:solidFill>
                    <a:srgbClr val="404040"/>
                  </a:solidFill>
                  <a:effectLst/>
                  <a:uLnTx/>
                  <a:uFillTx/>
                  <a:latin typeface="Segoe UI"/>
                  <a:ea typeface="+mn-ea"/>
                  <a:cs typeface="+mn-cs"/>
                </a:rPr>
                <a:t> </a:t>
              </a:r>
            </a:p>
          </p:txBody>
        </p:sp>
        <p:sp>
          <p:nvSpPr>
            <p:cNvPr id="360" name="Rectangle 118"/>
            <p:cNvSpPr/>
            <p:nvPr/>
          </p:nvSpPr>
          <p:spPr>
            <a:xfrm>
              <a:off x="494041" y="4921093"/>
              <a:ext cx="3789976"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a:t>
              </a:r>
            </a:p>
          </p:txBody>
        </p:sp>
        <p:sp>
          <p:nvSpPr>
            <p:cNvPr id="227" name="Rectangle 203"/>
            <p:cNvSpPr>
              <a:spLocks noChangeArrowheads="1"/>
            </p:cNvSpPr>
            <p:nvPr/>
          </p:nvSpPr>
          <p:spPr bwMode="auto">
            <a:xfrm>
              <a:off x="476250" y="3141086"/>
              <a:ext cx="1710342" cy="180110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03318" y="3455930"/>
              <a:ext cx="1006676" cy="1102030"/>
              <a:chOff x="4924425" y="-1920875"/>
              <a:chExt cx="1173163" cy="1284287"/>
            </a:xfrm>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useBgFill="1">
        <p:nvSpPr>
          <p:cNvPr id="561" name="Rectangle 560"/>
          <p:cNvSpPr/>
          <p:nvPr/>
        </p:nvSpPr>
        <p:spPr bwMode="auto">
          <a:xfrm>
            <a:off x="95868" y="-5952"/>
            <a:ext cx="11951451" cy="15018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2" name="Rectangle 561"/>
          <p:cNvSpPr/>
          <p:nvPr/>
        </p:nvSpPr>
        <p:spPr bwMode="auto">
          <a:xfrm>
            <a:off x="226799" y="6458887"/>
            <a:ext cx="11655840" cy="61614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3" name="Rectangle 562"/>
          <p:cNvSpPr/>
          <p:nvPr/>
        </p:nvSpPr>
        <p:spPr bwMode="auto">
          <a:xfrm>
            <a:off x="-12489" y="1257756"/>
            <a:ext cx="610233" cy="57066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64" name="Rectangle 563"/>
          <p:cNvSpPr/>
          <p:nvPr/>
        </p:nvSpPr>
        <p:spPr bwMode="auto">
          <a:xfrm>
            <a:off x="11862311" y="992406"/>
            <a:ext cx="597714" cy="5856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Tree>
    <p:extLst>
      <p:ext uri="{BB962C8B-B14F-4D97-AF65-F5344CB8AC3E}">
        <p14:creationId xmlns:p14="http://schemas.microsoft.com/office/powerpoint/2010/main" val="3351772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650" fill="hold"/>
                                        <p:tgtEl>
                                          <p:spTgt spid="7"/>
                                        </p:tgtEl>
                                        <p:attrNameLst>
                                          <p:attrName>ppt_x</p:attrName>
                                        </p:attrNameLst>
                                      </p:cBhvr>
                                      <p:tavLst>
                                        <p:tav tm="0">
                                          <p:val>
                                            <p:strVal val="0-#ppt_w/2"/>
                                          </p:val>
                                        </p:tav>
                                        <p:tav tm="100000">
                                          <p:val>
                                            <p:strVal val="#ppt_x"/>
                                          </p:val>
                                        </p:tav>
                                      </p:tavLst>
                                    </p:anim>
                                    <p:anim calcmode="lin" valueType="num">
                                      <p:cBhvr additive="base">
                                        <p:cTn id="8" dur="6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1" decel="100000" fill="hold" nodeType="afterEffect">
                                  <p:stCondLst>
                                    <p:cond delay="0"/>
                                  </p:stCondLst>
                                  <p:childTnLst>
                                    <p:set>
                                      <p:cBhvr>
                                        <p:cTn id="11" dur="1" fill="hold">
                                          <p:stCondLst>
                                            <p:cond delay="0"/>
                                          </p:stCondLst>
                                        </p:cTn>
                                        <p:tgtEl>
                                          <p:spTgt spid="566"/>
                                        </p:tgtEl>
                                        <p:attrNameLst>
                                          <p:attrName>style.visibility</p:attrName>
                                        </p:attrNameLst>
                                      </p:cBhvr>
                                      <p:to>
                                        <p:strVal val="visible"/>
                                      </p:to>
                                    </p:set>
                                    <p:anim calcmode="lin" valueType="num">
                                      <p:cBhvr additive="base">
                                        <p:cTn id="12" dur="650" fill="hold"/>
                                        <p:tgtEl>
                                          <p:spTgt spid="566"/>
                                        </p:tgtEl>
                                        <p:attrNameLst>
                                          <p:attrName>ppt_x</p:attrName>
                                        </p:attrNameLst>
                                      </p:cBhvr>
                                      <p:tavLst>
                                        <p:tav tm="0">
                                          <p:val>
                                            <p:strVal val="#ppt_x"/>
                                          </p:val>
                                        </p:tav>
                                        <p:tav tm="100000">
                                          <p:val>
                                            <p:strVal val="#ppt_x"/>
                                          </p:val>
                                        </p:tav>
                                      </p:tavLst>
                                    </p:anim>
                                    <p:anim calcmode="lin" valueType="num">
                                      <p:cBhvr additive="base">
                                        <p:cTn id="13" dur="650" fill="hold"/>
                                        <p:tgtEl>
                                          <p:spTgt spid="566"/>
                                        </p:tgtEl>
                                        <p:attrNameLst>
                                          <p:attrName>ppt_y</p:attrName>
                                        </p:attrNameLst>
                                      </p:cBhvr>
                                      <p:tavLst>
                                        <p:tav tm="0">
                                          <p:val>
                                            <p:strVal val="0-#ppt_h/2"/>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650" fill="hold"/>
                                        <p:tgtEl>
                                          <p:spTgt spid="8"/>
                                        </p:tgtEl>
                                        <p:attrNameLst>
                                          <p:attrName>ppt_x</p:attrName>
                                        </p:attrNameLst>
                                      </p:cBhvr>
                                      <p:tavLst>
                                        <p:tav tm="0">
                                          <p:val>
                                            <p:strVal val="0-#ppt_w/2"/>
                                          </p:val>
                                        </p:tav>
                                        <p:tav tm="100000">
                                          <p:val>
                                            <p:strVal val="#ppt_x"/>
                                          </p:val>
                                        </p:tav>
                                      </p:tavLst>
                                    </p:anim>
                                    <p:anim calcmode="lin" valueType="num">
                                      <p:cBhvr additive="base">
                                        <p:cTn id="18" dur="65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950"/>
                            </p:stCondLst>
                            <p:childTnLst>
                              <p:par>
                                <p:cTn id="20" presetID="2" presetClass="entr" presetSubtype="2" decel="10000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650" fill="hold"/>
                                        <p:tgtEl>
                                          <p:spTgt spid="6"/>
                                        </p:tgtEl>
                                        <p:attrNameLst>
                                          <p:attrName>ppt_x</p:attrName>
                                        </p:attrNameLst>
                                      </p:cBhvr>
                                      <p:tavLst>
                                        <p:tav tm="0">
                                          <p:val>
                                            <p:strVal val="1+#ppt_w/2"/>
                                          </p:val>
                                        </p:tav>
                                        <p:tav tm="100000">
                                          <p:val>
                                            <p:strVal val="#ppt_x"/>
                                          </p:val>
                                        </p:tav>
                                      </p:tavLst>
                                    </p:anim>
                                    <p:anim calcmode="lin" valueType="num">
                                      <p:cBhvr additive="base">
                                        <p:cTn id="23" dur="6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600"/>
                            </p:stCondLst>
                            <p:childTnLst>
                              <p:par>
                                <p:cTn id="25" presetID="2" presetClass="entr" presetSubtype="1" decel="100000" fill="hold" nodeType="afterEffect">
                                  <p:stCondLst>
                                    <p:cond delay="0"/>
                                  </p:stCondLst>
                                  <p:childTnLst>
                                    <p:set>
                                      <p:cBhvr>
                                        <p:cTn id="26" dur="1" fill="hold">
                                          <p:stCondLst>
                                            <p:cond delay="0"/>
                                          </p:stCondLst>
                                        </p:cTn>
                                        <p:tgtEl>
                                          <p:spTgt spid="565"/>
                                        </p:tgtEl>
                                        <p:attrNameLst>
                                          <p:attrName>style.visibility</p:attrName>
                                        </p:attrNameLst>
                                      </p:cBhvr>
                                      <p:to>
                                        <p:strVal val="visible"/>
                                      </p:to>
                                    </p:set>
                                    <p:anim calcmode="lin" valueType="num">
                                      <p:cBhvr additive="base">
                                        <p:cTn id="27" dur="650" fill="hold"/>
                                        <p:tgtEl>
                                          <p:spTgt spid="565"/>
                                        </p:tgtEl>
                                        <p:attrNameLst>
                                          <p:attrName>ppt_x</p:attrName>
                                        </p:attrNameLst>
                                      </p:cBhvr>
                                      <p:tavLst>
                                        <p:tav tm="0">
                                          <p:val>
                                            <p:strVal val="#ppt_x"/>
                                          </p:val>
                                        </p:tav>
                                        <p:tav tm="100000">
                                          <p:val>
                                            <p:strVal val="#ppt_x"/>
                                          </p:val>
                                        </p:tav>
                                      </p:tavLst>
                                    </p:anim>
                                    <p:anim calcmode="lin" valueType="num">
                                      <p:cBhvr additive="base">
                                        <p:cTn id="28" dur="650" fill="hold"/>
                                        <p:tgtEl>
                                          <p:spTgt spid="565"/>
                                        </p:tgtEl>
                                        <p:attrNameLst>
                                          <p:attrName>ppt_y</p:attrName>
                                        </p:attrNameLst>
                                      </p:cBhvr>
                                      <p:tavLst>
                                        <p:tav tm="0">
                                          <p:val>
                                            <p:strVal val="0-#ppt_h/2"/>
                                          </p:val>
                                        </p:tav>
                                        <p:tav tm="100000">
                                          <p:val>
                                            <p:strVal val="#ppt_y"/>
                                          </p:val>
                                        </p:tav>
                                      </p:tavLst>
                                    </p:anim>
                                  </p:childTnLst>
                                </p:cTn>
                              </p:par>
                            </p:childTnLst>
                          </p:cTn>
                        </p:par>
                        <p:par>
                          <p:cTn id="29" fill="hold">
                            <p:stCondLst>
                              <p:cond delay="3250"/>
                            </p:stCondLst>
                            <p:childTnLst>
                              <p:par>
                                <p:cTn id="30" presetID="2" presetClass="entr" presetSubtype="8" decel="10000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650" fill="hold"/>
                                        <p:tgtEl>
                                          <p:spTgt spid="10"/>
                                        </p:tgtEl>
                                        <p:attrNameLst>
                                          <p:attrName>ppt_x</p:attrName>
                                        </p:attrNameLst>
                                      </p:cBhvr>
                                      <p:tavLst>
                                        <p:tav tm="0">
                                          <p:val>
                                            <p:strVal val="0-#ppt_w/2"/>
                                          </p:val>
                                        </p:tav>
                                        <p:tav tm="100000">
                                          <p:val>
                                            <p:strVal val="#ppt_x"/>
                                          </p:val>
                                        </p:tav>
                                      </p:tavLst>
                                    </p:anim>
                                    <p:anim calcmode="lin" valueType="num">
                                      <p:cBhvr additive="base">
                                        <p:cTn id="33" dur="65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3900"/>
                            </p:stCondLst>
                            <p:childTnLst>
                              <p:par>
                                <p:cTn id="35" presetID="2" presetClass="entr" presetSubtype="2" decel="100000" fill="hold" nodeType="afterEffect">
                                  <p:stCondLst>
                                    <p:cond delay="0"/>
                                  </p:stCondLst>
                                  <p:childTnLst>
                                    <p:set>
                                      <p:cBhvr>
                                        <p:cTn id="36" dur="1" fill="hold">
                                          <p:stCondLst>
                                            <p:cond delay="0"/>
                                          </p:stCondLst>
                                        </p:cTn>
                                        <p:tgtEl>
                                          <p:spTgt spid="558"/>
                                        </p:tgtEl>
                                        <p:attrNameLst>
                                          <p:attrName>style.visibility</p:attrName>
                                        </p:attrNameLst>
                                      </p:cBhvr>
                                      <p:to>
                                        <p:strVal val="visible"/>
                                      </p:to>
                                    </p:set>
                                    <p:anim calcmode="lin" valueType="num">
                                      <p:cBhvr additive="base">
                                        <p:cTn id="37" dur="650" fill="hold"/>
                                        <p:tgtEl>
                                          <p:spTgt spid="558"/>
                                        </p:tgtEl>
                                        <p:attrNameLst>
                                          <p:attrName>ppt_x</p:attrName>
                                        </p:attrNameLst>
                                      </p:cBhvr>
                                      <p:tavLst>
                                        <p:tav tm="0">
                                          <p:val>
                                            <p:strVal val="1+#ppt_w/2"/>
                                          </p:val>
                                        </p:tav>
                                        <p:tav tm="100000">
                                          <p:val>
                                            <p:strVal val="#ppt_x"/>
                                          </p:val>
                                        </p:tav>
                                      </p:tavLst>
                                    </p:anim>
                                    <p:anim calcmode="lin" valueType="num">
                                      <p:cBhvr additive="base">
                                        <p:cTn id="38" dur="650" fill="hold"/>
                                        <p:tgtEl>
                                          <p:spTgt spid="558"/>
                                        </p:tgtEl>
                                        <p:attrNameLst>
                                          <p:attrName>ppt_y</p:attrName>
                                        </p:attrNameLst>
                                      </p:cBhvr>
                                      <p:tavLst>
                                        <p:tav tm="0">
                                          <p:val>
                                            <p:strVal val="#ppt_y"/>
                                          </p:val>
                                        </p:tav>
                                        <p:tav tm="100000">
                                          <p:val>
                                            <p:strVal val="#ppt_y"/>
                                          </p:val>
                                        </p:tav>
                                      </p:tavLst>
                                    </p:anim>
                                  </p:childTnLst>
                                </p:cTn>
                              </p:par>
                            </p:childTnLst>
                          </p:cTn>
                        </p:par>
                        <p:par>
                          <p:cTn id="39" fill="hold">
                            <p:stCondLst>
                              <p:cond delay="4550"/>
                            </p:stCondLst>
                            <p:childTnLst>
                              <p:par>
                                <p:cTn id="40" presetID="2" presetClass="entr" presetSubtype="4" decel="10000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650" fill="hold"/>
                                        <p:tgtEl>
                                          <p:spTgt spid="11"/>
                                        </p:tgtEl>
                                        <p:attrNameLst>
                                          <p:attrName>ppt_x</p:attrName>
                                        </p:attrNameLst>
                                      </p:cBhvr>
                                      <p:tavLst>
                                        <p:tav tm="0">
                                          <p:val>
                                            <p:strVal val="#ppt_x"/>
                                          </p:val>
                                        </p:tav>
                                        <p:tav tm="100000">
                                          <p:val>
                                            <p:strVal val="#ppt_x"/>
                                          </p:val>
                                        </p:tav>
                                      </p:tavLst>
                                    </p:anim>
                                    <p:anim calcmode="lin" valueType="num">
                                      <p:cBhvr additive="base">
                                        <p:cTn id="43" dur="6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8669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app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t>
            </a:r>
            <a:r>
              <a:rPr lang="en-US" sz="3671" dirty="0" smtClean="0"/>
              <a:t>add-ins </a:t>
            </a:r>
            <a:r>
              <a:rPr lang="en-US" sz="3671" dirty="0"/>
              <a:t>do not “live” on the SharePoint </a:t>
            </a:r>
            <a:r>
              <a:rPr lang="en-US" sz="3671" dirty="0" smtClean="0"/>
              <a:t>server</a:t>
            </a:r>
          </a:p>
          <a:p>
            <a:pPr marL="0" indent="0">
              <a:buNone/>
            </a:pPr>
            <a:r>
              <a:rPr lang="en-US" sz="3671" dirty="0" smtClean="0"/>
              <a:t>Office </a:t>
            </a:r>
            <a:r>
              <a:rPr lang="en-US" sz="3671" dirty="0" smtClean="0"/>
              <a:t>add-ins </a:t>
            </a:r>
            <a:r>
              <a:rPr lang="en-US" sz="3671" dirty="0" smtClean="0"/>
              <a:t>do not “live” on the Office client</a:t>
            </a:r>
            <a:endParaRPr lang="en-US" sz="3671" dirty="0"/>
          </a:p>
          <a:p>
            <a:pPr marL="0" indent="0">
              <a:buNone/>
            </a:pPr>
            <a:r>
              <a:rPr lang="en-US" sz="3671" dirty="0"/>
              <a:t>Custom code executes in the client, cloud or on-premises</a:t>
            </a:r>
          </a:p>
          <a:p>
            <a:pPr marL="0" indent="0">
              <a:buNone/>
            </a:pPr>
            <a:r>
              <a:rPr lang="en-US" sz="3671" dirty="0" smtClean="0"/>
              <a:t>Add-ins </a:t>
            </a:r>
            <a:r>
              <a:rPr lang="en-US" sz="3671" dirty="0"/>
              <a:t>are granted permissions to SharePoint via OAuth </a:t>
            </a:r>
          </a:p>
          <a:p>
            <a:r>
              <a:rPr lang="en-US" sz="3671" dirty="0"/>
              <a:t>Add-ins </a:t>
            </a:r>
            <a:r>
              <a:rPr lang="en-US" sz="3671" dirty="0"/>
              <a:t>communicate with SharePoint via REST/CSOM</a:t>
            </a:r>
          </a:p>
          <a:p>
            <a:pPr marL="0" indent="0">
              <a:buNone/>
            </a:pPr>
            <a:r>
              <a:rPr lang="en-US" sz="3671" dirty="0"/>
              <a:t>Acquire </a:t>
            </a:r>
            <a:r>
              <a:rPr lang="en-US" sz="3671" dirty="0" smtClean="0"/>
              <a:t>add-ins </a:t>
            </a:r>
            <a:r>
              <a:rPr lang="en-US" sz="3671" dirty="0"/>
              <a:t>via centralized location</a:t>
            </a:r>
          </a:p>
          <a:p>
            <a:pPr marL="228292" lvl="1" indent="0">
              <a:buNone/>
            </a:pPr>
            <a:r>
              <a:rPr lang="en-US" dirty="0" smtClean="0"/>
              <a:t>Add-in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t>
            </a:r>
            <a:r>
              <a:rPr lang="en-US" dirty="0" smtClean="0"/>
              <a:t>add-in </a:t>
            </a:r>
            <a:r>
              <a:rPr lang="en-US" dirty="0" smtClean="0"/>
              <a:t>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2C87EC-C796-48CF-A1ED-51EC3C3FFFA2}">
  <ds:schemaRefs>
    <ds:schemaRef ds:uri="http://schemas.openxmlformats.org/package/2006/metadata/core-properties"/>
    <ds:schemaRef ds:uri="5fad15d0-477e-40da-a20d-40d4ca777cb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3213</Words>
  <Application>Microsoft Office PowerPoint</Application>
  <PresentationFormat>Custom</PresentationFormat>
  <Paragraphs>300</Paragraphs>
  <Slides>32</Slides>
  <Notes>20</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32</vt:i4>
      </vt:variant>
    </vt:vector>
  </HeadingPairs>
  <TitlesOfParts>
    <vt:vector size="51" baseType="lpstr">
      <vt:lpstr>Arial</vt:lpstr>
      <vt:lpstr>Calibri</vt:lpstr>
      <vt:lpstr>Consolas</vt:lpstr>
      <vt:lpstr>Courier New</vt:lpstr>
      <vt:lpstr>Segoe Light</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5-30610_Microsoft_Ignite_Keynote_Template_CUSTOM_LIGHT</vt:lpstr>
      <vt:lpstr>Office 365 Development</vt:lpstr>
      <vt:lpstr>Getting started with Office Add-ins</vt:lpstr>
      <vt:lpstr>Agenda</vt:lpstr>
      <vt:lpstr>Developer vision</vt:lpstr>
      <vt:lpstr>Intro to the Office Add-ins</vt:lpstr>
      <vt:lpstr>Contextual add-ins</vt:lpstr>
      <vt:lpstr>Introducing the app model</vt:lpstr>
      <vt:lpstr>Modern add-in development </vt:lpstr>
      <vt:lpstr>PowerPoint Presentation</vt:lpstr>
      <vt:lpstr>Office add-ins</vt:lpstr>
      <vt:lpstr>Office 2013 development scenarios</vt:lpstr>
      <vt:lpstr>Anatomy</vt:lpstr>
      <vt:lpstr>Shapes for Office</vt:lpstr>
      <vt:lpstr>PowerPoint Presentation</vt:lpstr>
      <vt:lpstr>Shapes for Office</vt:lpstr>
      <vt:lpstr>PowerPoint Presentation</vt:lpstr>
      <vt:lpstr>Shapes for Office</vt:lpstr>
      <vt:lpstr>PowerPoint Presentation</vt:lpstr>
      <vt:lpstr>PowerPoint Presentation</vt:lpstr>
      <vt:lpstr>Getting started</vt:lpstr>
      <vt:lpstr>Visual Studio 2013</vt:lpstr>
      <vt:lpstr>Environment</vt:lpstr>
      <vt:lpstr>PowerPoint Presentation</vt:lpstr>
      <vt:lpstr>Office 2013 development options</vt:lpstr>
      <vt:lpstr>Office 2013 development example scenarios</vt:lpstr>
      <vt:lpstr>Add-in Roadmap</vt:lpstr>
      <vt:lpstr>PowerPoint Presentation</vt:lpstr>
      <vt:lpstr>Conclusion</vt:lpstr>
      <vt:lpstr>Developer Program Launch</vt:lpstr>
      <vt:lpstr>Summary</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2015-06-25T21:03:53Z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